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548" r:id="rId6"/>
    <p:sldId id="783" r:id="rId7"/>
    <p:sldId id="789" r:id="rId8"/>
    <p:sldId id="795" r:id="rId9"/>
    <p:sldId id="794" r:id="rId10"/>
    <p:sldId id="797" r:id="rId11"/>
    <p:sldId id="798" r:id="rId12"/>
    <p:sldId id="791" r:id="rId13"/>
    <p:sldId id="792" r:id="rId14"/>
    <p:sldId id="793" r:id="rId15"/>
    <p:sldId id="372" r:id="rId16"/>
    <p:sldId id="391" r:id="rId17"/>
    <p:sldId id="373" r:id="rId18"/>
    <p:sldId id="758" r:id="rId19"/>
    <p:sldId id="799" r:id="rId20"/>
    <p:sldId id="801" r:id="rId21"/>
    <p:sldId id="803" r:id="rId22"/>
    <p:sldId id="800" r:id="rId23"/>
    <p:sldId id="805" r:id="rId24"/>
    <p:sldId id="806" r:id="rId25"/>
    <p:sldId id="807" r:id="rId26"/>
    <p:sldId id="808" r:id="rId27"/>
    <p:sldId id="261"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łgorzata Maczuga" initials="MM" lastIdx="21" clrIdx="0">
    <p:extLst>
      <p:ext uri="{19B8F6BF-5375-455C-9EA6-DF929625EA0E}">
        <p15:presenceInfo xmlns:p15="http://schemas.microsoft.com/office/powerpoint/2012/main" userId="S::mmaczuga@imgw.pl::53e8a41a-387b-4f23-9040-3b228f3a5a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A99"/>
    <a:srgbClr val="DFFDF7"/>
    <a:srgbClr val="7BF5CC"/>
    <a:srgbClr val="A5F9E9"/>
    <a:srgbClr val="097560"/>
    <a:srgbClr val="35F0CC"/>
    <a:srgbClr val="122242"/>
    <a:srgbClr val="A48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5214" autoAdjust="0"/>
  </p:normalViewPr>
  <p:slideViewPr>
    <p:cSldViewPr snapToGrid="0" snapToObjects="1">
      <p:cViewPr varScale="1">
        <p:scale>
          <a:sx n="121" d="100"/>
          <a:sy n="121" d="100"/>
        </p:scale>
        <p:origin x="2083"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3D24-B013-4996-B279-80015F5EB043}" type="datetimeFigureOut">
              <a:rPr lang="pl-PL" smtClean="0"/>
              <a:t>02.06.2023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764B6-9F0E-4BF2-87F1-2C79F902D21F}" type="slidenum">
              <a:rPr lang="pl-PL" smtClean="0"/>
              <a:t>‹#›</a:t>
            </a:fld>
            <a:endParaRPr lang="pl-PL"/>
          </a:p>
        </p:txBody>
      </p:sp>
    </p:spTree>
    <p:extLst>
      <p:ext uri="{BB962C8B-B14F-4D97-AF65-F5344CB8AC3E}">
        <p14:creationId xmlns:p14="http://schemas.microsoft.com/office/powerpoint/2010/main" val="33210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1</a:t>
            </a:fld>
            <a:endParaRPr lang="pl-PL"/>
          </a:p>
        </p:txBody>
      </p:sp>
    </p:spTree>
    <p:extLst>
      <p:ext uri="{BB962C8B-B14F-4D97-AF65-F5344CB8AC3E}">
        <p14:creationId xmlns:p14="http://schemas.microsoft.com/office/powerpoint/2010/main" val="126063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10</a:t>
            </a:fld>
            <a:endParaRPr lang="pl-PL"/>
          </a:p>
        </p:txBody>
      </p:sp>
    </p:spTree>
    <p:extLst>
      <p:ext uri="{BB962C8B-B14F-4D97-AF65-F5344CB8AC3E}">
        <p14:creationId xmlns:p14="http://schemas.microsoft.com/office/powerpoint/2010/main" val="2043778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11</a:t>
            </a:fld>
            <a:endParaRPr lang="pl-PL"/>
          </a:p>
        </p:txBody>
      </p:sp>
    </p:spTree>
    <p:extLst>
      <p:ext uri="{BB962C8B-B14F-4D97-AF65-F5344CB8AC3E}">
        <p14:creationId xmlns:p14="http://schemas.microsoft.com/office/powerpoint/2010/main" val="77853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15</a:t>
            </a:fld>
            <a:endParaRPr lang="pl-PL"/>
          </a:p>
        </p:txBody>
      </p:sp>
    </p:spTree>
    <p:extLst>
      <p:ext uri="{BB962C8B-B14F-4D97-AF65-F5344CB8AC3E}">
        <p14:creationId xmlns:p14="http://schemas.microsoft.com/office/powerpoint/2010/main" val="257525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16</a:t>
            </a:fld>
            <a:endParaRPr lang="pl-PL"/>
          </a:p>
        </p:txBody>
      </p:sp>
    </p:spTree>
    <p:extLst>
      <p:ext uri="{BB962C8B-B14F-4D97-AF65-F5344CB8AC3E}">
        <p14:creationId xmlns:p14="http://schemas.microsoft.com/office/powerpoint/2010/main" val="2455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17</a:t>
            </a:fld>
            <a:endParaRPr lang="pl-PL"/>
          </a:p>
        </p:txBody>
      </p:sp>
    </p:spTree>
    <p:extLst>
      <p:ext uri="{BB962C8B-B14F-4D97-AF65-F5344CB8AC3E}">
        <p14:creationId xmlns:p14="http://schemas.microsoft.com/office/powerpoint/2010/main" val="184494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18</a:t>
            </a:fld>
            <a:endParaRPr lang="pl-PL"/>
          </a:p>
        </p:txBody>
      </p:sp>
    </p:spTree>
    <p:extLst>
      <p:ext uri="{BB962C8B-B14F-4D97-AF65-F5344CB8AC3E}">
        <p14:creationId xmlns:p14="http://schemas.microsoft.com/office/powerpoint/2010/main" val="286021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19</a:t>
            </a:fld>
            <a:endParaRPr lang="pl-PL"/>
          </a:p>
        </p:txBody>
      </p:sp>
    </p:spTree>
    <p:extLst>
      <p:ext uri="{BB962C8B-B14F-4D97-AF65-F5344CB8AC3E}">
        <p14:creationId xmlns:p14="http://schemas.microsoft.com/office/powerpoint/2010/main" val="2003057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20</a:t>
            </a:fld>
            <a:endParaRPr lang="pl-PL"/>
          </a:p>
        </p:txBody>
      </p:sp>
    </p:spTree>
    <p:extLst>
      <p:ext uri="{BB962C8B-B14F-4D97-AF65-F5344CB8AC3E}">
        <p14:creationId xmlns:p14="http://schemas.microsoft.com/office/powerpoint/2010/main" val="3129806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21</a:t>
            </a:fld>
            <a:endParaRPr lang="pl-PL"/>
          </a:p>
        </p:txBody>
      </p:sp>
    </p:spTree>
    <p:extLst>
      <p:ext uri="{BB962C8B-B14F-4D97-AF65-F5344CB8AC3E}">
        <p14:creationId xmlns:p14="http://schemas.microsoft.com/office/powerpoint/2010/main" val="3786656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22</a:t>
            </a:fld>
            <a:endParaRPr lang="pl-PL"/>
          </a:p>
        </p:txBody>
      </p:sp>
    </p:spTree>
    <p:extLst>
      <p:ext uri="{BB962C8B-B14F-4D97-AF65-F5344CB8AC3E}">
        <p14:creationId xmlns:p14="http://schemas.microsoft.com/office/powerpoint/2010/main" val="134734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5D8C8D0D-0838-48FD-A55A-11601D4C5ECC}" type="slidenum">
              <a:rPr lang="pl-PL" smtClean="0"/>
              <a:t>2</a:t>
            </a:fld>
            <a:endParaRPr lang="pl-PL"/>
          </a:p>
        </p:txBody>
      </p:sp>
    </p:spTree>
    <p:extLst>
      <p:ext uri="{BB962C8B-B14F-4D97-AF65-F5344CB8AC3E}">
        <p14:creationId xmlns:p14="http://schemas.microsoft.com/office/powerpoint/2010/main" val="3852313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9BDC65E-5D7A-4110-8E40-7E7176B01FB1}" type="slidenum">
              <a:rPr lang="pl-PL" smtClean="0"/>
              <a:t>23</a:t>
            </a:fld>
            <a:endParaRPr lang="pl-PL"/>
          </a:p>
        </p:txBody>
      </p:sp>
    </p:spTree>
    <p:extLst>
      <p:ext uri="{BB962C8B-B14F-4D97-AF65-F5344CB8AC3E}">
        <p14:creationId xmlns:p14="http://schemas.microsoft.com/office/powerpoint/2010/main" val="40607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3</a:t>
            </a:fld>
            <a:endParaRPr lang="pl-PL"/>
          </a:p>
        </p:txBody>
      </p:sp>
    </p:spTree>
    <p:extLst>
      <p:ext uri="{BB962C8B-B14F-4D97-AF65-F5344CB8AC3E}">
        <p14:creationId xmlns:p14="http://schemas.microsoft.com/office/powerpoint/2010/main" val="253745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4</a:t>
            </a:fld>
            <a:endParaRPr lang="pl-PL"/>
          </a:p>
        </p:txBody>
      </p:sp>
    </p:spTree>
    <p:extLst>
      <p:ext uri="{BB962C8B-B14F-4D97-AF65-F5344CB8AC3E}">
        <p14:creationId xmlns:p14="http://schemas.microsoft.com/office/powerpoint/2010/main" val="64323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5</a:t>
            </a:fld>
            <a:endParaRPr lang="pl-PL"/>
          </a:p>
        </p:txBody>
      </p:sp>
    </p:spTree>
    <p:extLst>
      <p:ext uri="{BB962C8B-B14F-4D97-AF65-F5344CB8AC3E}">
        <p14:creationId xmlns:p14="http://schemas.microsoft.com/office/powerpoint/2010/main" val="21479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6</a:t>
            </a:fld>
            <a:endParaRPr lang="pl-PL"/>
          </a:p>
        </p:txBody>
      </p:sp>
    </p:spTree>
    <p:extLst>
      <p:ext uri="{BB962C8B-B14F-4D97-AF65-F5344CB8AC3E}">
        <p14:creationId xmlns:p14="http://schemas.microsoft.com/office/powerpoint/2010/main" val="391244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7</a:t>
            </a:fld>
            <a:endParaRPr lang="pl-PL"/>
          </a:p>
        </p:txBody>
      </p:sp>
    </p:spTree>
    <p:extLst>
      <p:ext uri="{BB962C8B-B14F-4D97-AF65-F5344CB8AC3E}">
        <p14:creationId xmlns:p14="http://schemas.microsoft.com/office/powerpoint/2010/main" val="111479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8</a:t>
            </a:fld>
            <a:endParaRPr lang="pl-PL"/>
          </a:p>
        </p:txBody>
      </p:sp>
    </p:spTree>
    <p:extLst>
      <p:ext uri="{BB962C8B-B14F-4D97-AF65-F5344CB8AC3E}">
        <p14:creationId xmlns:p14="http://schemas.microsoft.com/office/powerpoint/2010/main" val="140403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5C764B6-9F0E-4BF2-87F1-2C79F902D21F}" type="slidenum">
              <a:rPr lang="pl-PL" smtClean="0"/>
              <a:t>9</a:t>
            </a:fld>
            <a:endParaRPr lang="pl-PL"/>
          </a:p>
        </p:txBody>
      </p:sp>
    </p:spTree>
    <p:extLst>
      <p:ext uri="{BB962C8B-B14F-4D97-AF65-F5344CB8AC3E}">
        <p14:creationId xmlns:p14="http://schemas.microsoft.com/office/powerpoint/2010/main" val="97427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A3A3-7DDE-7A41-9E3E-9E6C19B8DF22}"/>
              </a:ext>
            </a:extLst>
          </p:cNvPr>
          <p:cNvSpPr>
            <a:spLocks noGrp="1"/>
          </p:cNvSpPr>
          <p:nvPr>
            <p:ph type="ctrTitle"/>
          </p:nvPr>
        </p:nvSpPr>
        <p:spPr>
          <a:xfrm>
            <a:off x="1524000" y="1122363"/>
            <a:ext cx="9144000" cy="2387600"/>
          </a:xfrm>
        </p:spPr>
        <p:txBody>
          <a:bodyPr anchor="b"/>
          <a:lstStyle>
            <a:lvl1pPr algn="ctr">
              <a:defRPr sz="4500"/>
            </a:lvl1pPr>
          </a:lstStyle>
          <a:p>
            <a:r>
              <a:rPr lang="pl-PL"/>
              <a:t>Kliknij, aby edytować styl</a:t>
            </a:r>
          </a:p>
        </p:txBody>
      </p:sp>
      <p:sp>
        <p:nvSpPr>
          <p:cNvPr id="3" name="Subtitle 2">
            <a:extLst>
              <a:ext uri="{FF2B5EF4-FFF2-40B4-BE49-F238E27FC236}">
                <a16:creationId xmlns:a16="http://schemas.microsoft.com/office/drawing/2014/main" id="{E950C835-5800-B646-9678-F690140B7F3F}"/>
              </a:ext>
            </a:extLst>
          </p:cNvPr>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pl-PL"/>
              <a:t>Kliknij, aby edytować styl wzorca podtytułu</a:t>
            </a:r>
          </a:p>
        </p:txBody>
      </p:sp>
      <p:sp>
        <p:nvSpPr>
          <p:cNvPr id="4" name="Date Placeholder 3">
            <a:extLst>
              <a:ext uri="{FF2B5EF4-FFF2-40B4-BE49-F238E27FC236}">
                <a16:creationId xmlns:a16="http://schemas.microsoft.com/office/drawing/2014/main" id="{432F0D28-DAE6-494B-949D-EC2CCF757705}"/>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5" name="Footer Placeholder 4">
            <a:extLst>
              <a:ext uri="{FF2B5EF4-FFF2-40B4-BE49-F238E27FC236}">
                <a16:creationId xmlns:a16="http://schemas.microsoft.com/office/drawing/2014/main" id="{68105BB5-7447-9D45-A4A1-91E8F3076172}"/>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5E7FF5DE-9F8B-9946-A867-272F075A9D1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408506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EB58-08D7-794C-8E5B-B451CE00CB2F}"/>
              </a:ext>
            </a:extLst>
          </p:cNvPr>
          <p:cNvSpPr>
            <a:spLocks noGrp="1"/>
          </p:cNvSpPr>
          <p:nvPr>
            <p:ph type="title"/>
          </p:nvPr>
        </p:nvSpPr>
        <p:spPr/>
        <p:txBody>
          <a:bodyPr/>
          <a:lstStyle/>
          <a:p>
            <a:r>
              <a:rPr lang="pl-PL"/>
              <a:t>Kliknij, aby edytować styl</a:t>
            </a:r>
          </a:p>
        </p:txBody>
      </p:sp>
      <p:sp>
        <p:nvSpPr>
          <p:cNvPr id="3" name="Vertical Text Placeholder 2">
            <a:extLst>
              <a:ext uri="{FF2B5EF4-FFF2-40B4-BE49-F238E27FC236}">
                <a16:creationId xmlns:a16="http://schemas.microsoft.com/office/drawing/2014/main" id="{FF080C6F-E08C-9746-91EA-7194883601E2}"/>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F6F1D4C3-2A8E-A748-9D72-ED2EE1553F41}"/>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5" name="Footer Placeholder 4">
            <a:extLst>
              <a:ext uri="{FF2B5EF4-FFF2-40B4-BE49-F238E27FC236}">
                <a16:creationId xmlns:a16="http://schemas.microsoft.com/office/drawing/2014/main" id="{C6433FDD-A35D-C44B-A4DF-66AFBA49D243}"/>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9BB1F1C-0F86-0D41-A720-B57C4739932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382800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A3554-CD65-124E-A290-825C6BBBDC0D}"/>
              </a:ext>
            </a:extLst>
          </p:cNvPr>
          <p:cNvSpPr>
            <a:spLocks noGrp="1"/>
          </p:cNvSpPr>
          <p:nvPr>
            <p:ph type="title" orient="vert"/>
          </p:nvPr>
        </p:nvSpPr>
        <p:spPr>
          <a:xfrm>
            <a:off x="8724902" y="365125"/>
            <a:ext cx="2628900" cy="5811838"/>
          </a:xfrm>
        </p:spPr>
        <p:txBody>
          <a:bodyPr vert="eaVert"/>
          <a:lstStyle/>
          <a:p>
            <a:r>
              <a:rPr lang="pl-PL"/>
              <a:t>Kliknij, aby edytować styl</a:t>
            </a:r>
          </a:p>
        </p:txBody>
      </p:sp>
      <p:sp>
        <p:nvSpPr>
          <p:cNvPr id="3" name="Vertical Text Placeholder 2">
            <a:extLst>
              <a:ext uri="{FF2B5EF4-FFF2-40B4-BE49-F238E27FC236}">
                <a16:creationId xmlns:a16="http://schemas.microsoft.com/office/drawing/2014/main" id="{6FD86CD5-E5F5-8245-95FC-3BD1DB770507}"/>
              </a:ext>
            </a:extLst>
          </p:cNvPr>
          <p:cNvSpPr>
            <a:spLocks noGrp="1"/>
          </p:cNvSpPr>
          <p:nvPr>
            <p:ph type="body" orient="vert" idx="1"/>
          </p:nvPr>
        </p:nvSpPr>
        <p:spPr>
          <a:xfrm>
            <a:off x="838203"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1CF24A04-F309-E746-845F-A01194C6676D}"/>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5" name="Footer Placeholder 4">
            <a:extLst>
              <a:ext uri="{FF2B5EF4-FFF2-40B4-BE49-F238E27FC236}">
                <a16:creationId xmlns:a16="http://schemas.microsoft.com/office/drawing/2014/main" id="{F916D75C-B355-0441-B73E-BAEB105A3827}"/>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E537238C-6A48-0E48-8693-DDDC7C0BE18B}"/>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84495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739F-3EAB-5E48-BE75-7BD80D0E37A2}"/>
              </a:ext>
            </a:extLst>
          </p:cNvPr>
          <p:cNvSpPr>
            <a:spLocks noGrp="1"/>
          </p:cNvSpPr>
          <p:nvPr>
            <p:ph type="title"/>
          </p:nvPr>
        </p:nvSpPr>
        <p:spPr/>
        <p:txBody>
          <a:bodyPr/>
          <a:lstStyle/>
          <a:p>
            <a:r>
              <a:rPr lang="pl-PL"/>
              <a:t>Kliknij, aby edytować styl</a:t>
            </a:r>
          </a:p>
        </p:txBody>
      </p:sp>
      <p:sp>
        <p:nvSpPr>
          <p:cNvPr id="3" name="Content Placeholder 2">
            <a:extLst>
              <a:ext uri="{FF2B5EF4-FFF2-40B4-BE49-F238E27FC236}">
                <a16:creationId xmlns:a16="http://schemas.microsoft.com/office/drawing/2014/main" id="{20AC033E-94BF-1748-9C44-C13026C27FE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9AED5474-FBB7-0343-9A83-6545873AF34A}"/>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5" name="Footer Placeholder 4">
            <a:extLst>
              <a:ext uri="{FF2B5EF4-FFF2-40B4-BE49-F238E27FC236}">
                <a16:creationId xmlns:a16="http://schemas.microsoft.com/office/drawing/2014/main" id="{A05BE68C-D355-1044-ACC7-BBD27CF86C5C}"/>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2951DAE3-25C1-A64E-9AAC-EBB265ED7058}"/>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93136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0881-9998-0940-9825-A649125EA02D}"/>
              </a:ext>
            </a:extLst>
          </p:cNvPr>
          <p:cNvSpPr>
            <a:spLocks noGrp="1"/>
          </p:cNvSpPr>
          <p:nvPr>
            <p:ph type="title"/>
          </p:nvPr>
        </p:nvSpPr>
        <p:spPr>
          <a:xfrm>
            <a:off x="831851" y="1709744"/>
            <a:ext cx="10515600" cy="2852737"/>
          </a:xfrm>
        </p:spPr>
        <p:txBody>
          <a:bodyPr anchor="b"/>
          <a:lstStyle>
            <a:lvl1pPr>
              <a:defRPr sz="4500"/>
            </a:lvl1pPr>
          </a:lstStyle>
          <a:p>
            <a:r>
              <a:rPr lang="pl-PL"/>
              <a:t>Kliknij, aby edytować styl</a:t>
            </a:r>
          </a:p>
        </p:txBody>
      </p:sp>
      <p:sp>
        <p:nvSpPr>
          <p:cNvPr id="3" name="Text Placeholder 2">
            <a:extLst>
              <a:ext uri="{FF2B5EF4-FFF2-40B4-BE49-F238E27FC236}">
                <a16:creationId xmlns:a16="http://schemas.microsoft.com/office/drawing/2014/main" id="{937E32FE-8AA4-1345-B31C-C7CBA21C6797}"/>
              </a:ext>
            </a:extLst>
          </p:cNvPr>
          <p:cNvSpPr>
            <a:spLocks noGrp="1"/>
          </p:cNvSpPr>
          <p:nvPr>
            <p:ph type="body" idx="1"/>
          </p:nvPr>
        </p:nvSpPr>
        <p:spPr>
          <a:xfrm>
            <a:off x="831851" y="4589469"/>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pl-PL"/>
              <a:t>Kliknij, aby edytować style wzorca tekstu</a:t>
            </a:r>
          </a:p>
        </p:txBody>
      </p:sp>
      <p:sp>
        <p:nvSpPr>
          <p:cNvPr id="4" name="Date Placeholder 3">
            <a:extLst>
              <a:ext uri="{FF2B5EF4-FFF2-40B4-BE49-F238E27FC236}">
                <a16:creationId xmlns:a16="http://schemas.microsoft.com/office/drawing/2014/main" id="{7E8504B1-01FB-704E-A875-DC6EE7103F95}"/>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5" name="Footer Placeholder 4">
            <a:extLst>
              <a:ext uri="{FF2B5EF4-FFF2-40B4-BE49-F238E27FC236}">
                <a16:creationId xmlns:a16="http://schemas.microsoft.com/office/drawing/2014/main" id="{4F821C08-E0F0-7E4B-AA8B-FF5E7EFC5C48}"/>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9F8C92F9-6629-7F49-8A0A-0579F8589F29}"/>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6475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1043-DE61-B240-9B37-B23BBC51B5BA}"/>
              </a:ext>
            </a:extLst>
          </p:cNvPr>
          <p:cNvSpPr>
            <a:spLocks noGrp="1"/>
          </p:cNvSpPr>
          <p:nvPr>
            <p:ph type="title"/>
          </p:nvPr>
        </p:nvSpPr>
        <p:spPr/>
        <p:txBody>
          <a:bodyPr/>
          <a:lstStyle/>
          <a:p>
            <a:r>
              <a:rPr lang="pl-PL"/>
              <a:t>Kliknij, aby edytować styl</a:t>
            </a:r>
          </a:p>
        </p:txBody>
      </p:sp>
      <p:sp>
        <p:nvSpPr>
          <p:cNvPr id="3" name="Content Placeholder 2">
            <a:extLst>
              <a:ext uri="{FF2B5EF4-FFF2-40B4-BE49-F238E27FC236}">
                <a16:creationId xmlns:a16="http://schemas.microsoft.com/office/drawing/2014/main" id="{4D31E35A-B0F3-EB49-B48E-BA8BB38BA1E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Content Placeholder 3">
            <a:extLst>
              <a:ext uri="{FF2B5EF4-FFF2-40B4-BE49-F238E27FC236}">
                <a16:creationId xmlns:a16="http://schemas.microsoft.com/office/drawing/2014/main" id="{049F6E70-F954-A440-9CD1-B060C63F79F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Date Placeholder 4">
            <a:extLst>
              <a:ext uri="{FF2B5EF4-FFF2-40B4-BE49-F238E27FC236}">
                <a16:creationId xmlns:a16="http://schemas.microsoft.com/office/drawing/2014/main" id="{1BFECAD0-6B6D-2942-ACF8-8B14239220C6}"/>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6" name="Footer Placeholder 5">
            <a:extLst>
              <a:ext uri="{FF2B5EF4-FFF2-40B4-BE49-F238E27FC236}">
                <a16:creationId xmlns:a16="http://schemas.microsoft.com/office/drawing/2014/main" id="{99C4128A-B797-EA4D-AAEE-9A6DF645DAFE}"/>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0638C6E0-CDED-BD43-9574-1AABCD187C28}"/>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81282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B331-C798-1140-B9EA-052EBD3668A9}"/>
              </a:ext>
            </a:extLst>
          </p:cNvPr>
          <p:cNvSpPr>
            <a:spLocks noGrp="1"/>
          </p:cNvSpPr>
          <p:nvPr>
            <p:ph type="title"/>
          </p:nvPr>
        </p:nvSpPr>
        <p:spPr>
          <a:xfrm>
            <a:off x="839788" y="365129"/>
            <a:ext cx="10515600" cy="1325563"/>
          </a:xfrm>
        </p:spPr>
        <p:txBody>
          <a:bodyPr/>
          <a:lstStyle/>
          <a:p>
            <a:r>
              <a:rPr lang="pl-PL"/>
              <a:t>Kliknij, aby edytować styl</a:t>
            </a:r>
          </a:p>
        </p:txBody>
      </p:sp>
      <p:sp>
        <p:nvSpPr>
          <p:cNvPr id="3" name="Text Placeholder 2">
            <a:extLst>
              <a:ext uri="{FF2B5EF4-FFF2-40B4-BE49-F238E27FC236}">
                <a16:creationId xmlns:a16="http://schemas.microsoft.com/office/drawing/2014/main" id="{22E9C174-67BC-CA43-85A8-8ADEE1510916}"/>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a:t>Kliknij, aby edytować style wzorca tekstu</a:t>
            </a:r>
          </a:p>
        </p:txBody>
      </p:sp>
      <p:sp>
        <p:nvSpPr>
          <p:cNvPr id="4" name="Content Placeholder 3">
            <a:extLst>
              <a:ext uri="{FF2B5EF4-FFF2-40B4-BE49-F238E27FC236}">
                <a16:creationId xmlns:a16="http://schemas.microsoft.com/office/drawing/2014/main" id="{15C34F17-DFD0-5046-BBF0-20DD547C8FAD}"/>
              </a:ext>
            </a:extLst>
          </p:cNvPr>
          <p:cNvSpPr>
            <a:spLocks noGrp="1"/>
          </p:cNvSpPr>
          <p:nvPr>
            <p:ph sz="half" idx="2"/>
          </p:nvPr>
        </p:nvSpPr>
        <p:spPr>
          <a:xfrm>
            <a:off x="839789"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Text Placeholder 4">
            <a:extLst>
              <a:ext uri="{FF2B5EF4-FFF2-40B4-BE49-F238E27FC236}">
                <a16:creationId xmlns:a16="http://schemas.microsoft.com/office/drawing/2014/main" id="{92336260-86F5-1B4B-8214-813DC96D3EA8}"/>
              </a:ext>
            </a:extLst>
          </p:cNvPr>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pl-PL"/>
              <a:t>Kliknij, aby edytować style wzorca tekstu</a:t>
            </a:r>
          </a:p>
        </p:txBody>
      </p:sp>
      <p:sp>
        <p:nvSpPr>
          <p:cNvPr id="6" name="Content Placeholder 5">
            <a:extLst>
              <a:ext uri="{FF2B5EF4-FFF2-40B4-BE49-F238E27FC236}">
                <a16:creationId xmlns:a16="http://schemas.microsoft.com/office/drawing/2014/main" id="{A35C6037-FC66-BB48-977C-4148BB37D205}"/>
              </a:ext>
            </a:extLst>
          </p:cNvPr>
          <p:cNvSpPr>
            <a:spLocks noGrp="1"/>
          </p:cNvSpPr>
          <p:nvPr>
            <p:ph sz="quarter" idx="4"/>
          </p:nvPr>
        </p:nvSpPr>
        <p:spPr>
          <a:xfrm>
            <a:off x="6172203"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Date Placeholder 6">
            <a:extLst>
              <a:ext uri="{FF2B5EF4-FFF2-40B4-BE49-F238E27FC236}">
                <a16:creationId xmlns:a16="http://schemas.microsoft.com/office/drawing/2014/main" id="{DC52A020-3C05-AA45-A0D6-CB95D44F65D6}"/>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8" name="Footer Placeholder 7">
            <a:extLst>
              <a:ext uri="{FF2B5EF4-FFF2-40B4-BE49-F238E27FC236}">
                <a16:creationId xmlns:a16="http://schemas.microsoft.com/office/drawing/2014/main" id="{9D61EA65-E108-D84E-9AAC-106D447E8CB7}"/>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751E5813-072F-9B45-998C-87E0CAB6722E}"/>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10436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E604-A759-FB46-9590-1F614E21DAA6}"/>
              </a:ext>
            </a:extLst>
          </p:cNvPr>
          <p:cNvSpPr>
            <a:spLocks noGrp="1"/>
          </p:cNvSpPr>
          <p:nvPr>
            <p:ph type="title"/>
          </p:nvPr>
        </p:nvSpPr>
        <p:spPr/>
        <p:txBody>
          <a:bodyPr/>
          <a:lstStyle/>
          <a:p>
            <a:r>
              <a:rPr lang="pl-PL"/>
              <a:t>Kliknij, aby edytować styl</a:t>
            </a:r>
          </a:p>
        </p:txBody>
      </p:sp>
      <p:sp>
        <p:nvSpPr>
          <p:cNvPr id="3" name="Date Placeholder 2">
            <a:extLst>
              <a:ext uri="{FF2B5EF4-FFF2-40B4-BE49-F238E27FC236}">
                <a16:creationId xmlns:a16="http://schemas.microsoft.com/office/drawing/2014/main" id="{EC9E8032-4B9D-1E49-A583-DC9874964472}"/>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4" name="Footer Placeholder 3">
            <a:extLst>
              <a:ext uri="{FF2B5EF4-FFF2-40B4-BE49-F238E27FC236}">
                <a16:creationId xmlns:a16="http://schemas.microsoft.com/office/drawing/2014/main" id="{218C3DEE-5015-A74A-B31C-103437509152}"/>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8B919A6E-6176-A74A-8C78-32707F7A66F2}"/>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80461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3A7D4-63D9-044B-BAA5-FD454F5CC35F}"/>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3" name="Footer Placeholder 2">
            <a:extLst>
              <a:ext uri="{FF2B5EF4-FFF2-40B4-BE49-F238E27FC236}">
                <a16:creationId xmlns:a16="http://schemas.microsoft.com/office/drawing/2014/main" id="{5A589DB3-9EE3-F143-85A7-4FE93E7480AF}"/>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13696969-E068-9E43-BB8E-F0EDD505F89A}"/>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43569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7ED3-EF56-2C4F-8A9E-D3262FCEA5A4}"/>
              </a:ext>
            </a:extLst>
          </p:cNvPr>
          <p:cNvSpPr>
            <a:spLocks noGrp="1"/>
          </p:cNvSpPr>
          <p:nvPr>
            <p:ph type="title"/>
          </p:nvPr>
        </p:nvSpPr>
        <p:spPr>
          <a:xfrm>
            <a:off x="839788" y="457200"/>
            <a:ext cx="3932237" cy="1600200"/>
          </a:xfrm>
        </p:spPr>
        <p:txBody>
          <a:bodyPr anchor="b"/>
          <a:lstStyle>
            <a:lvl1pPr>
              <a:defRPr sz="2400"/>
            </a:lvl1pPr>
          </a:lstStyle>
          <a:p>
            <a:r>
              <a:rPr lang="pl-PL"/>
              <a:t>Kliknij, aby edytować styl</a:t>
            </a:r>
          </a:p>
        </p:txBody>
      </p:sp>
      <p:sp>
        <p:nvSpPr>
          <p:cNvPr id="3" name="Content Placeholder 2">
            <a:extLst>
              <a:ext uri="{FF2B5EF4-FFF2-40B4-BE49-F238E27FC236}">
                <a16:creationId xmlns:a16="http://schemas.microsoft.com/office/drawing/2014/main" id="{A413A92C-2F25-0C4C-B0FA-8B618BFC5AC6}"/>
              </a:ext>
            </a:extLst>
          </p:cNvPr>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ext Placeholder 3">
            <a:extLst>
              <a:ext uri="{FF2B5EF4-FFF2-40B4-BE49-F238E27FC236}">
                <a16:creationId xmlns:a16="http://schemas.microsoft.com/office/drawing/2014/main" id="{C89DD1C2-FCE6-4F4E-A485-76D4B62211AC}"/>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a:t>Kliknij, aby edytować style wzorca tekstu</a:t>
            </a:r>
          </a:p>
        </p:txBody>
      </p:sp>
      <p:sp>
        <p:nvSpPr>
          <p:cNvPr id="5" name="Date Placeholder 4">
            <a:extLst>
              <a:ext uri="{FF2B5EF4-FFF2-40B4-BE49-F238E27FC236}">
                <a16:creationId xmlns:a16="http://schemas.microsoft.com/office/drawing/2014/main" id="{1BA1BE5B-46BA-B743-9DB0-A6BFA948EF90}"/>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6" name="Footer Placeholder 5">
            <a:extLst>
              <a:ext uri="{FF2B5EF4-FFF2-40B4-BE49-F238E27FC236}">
                <a16:creationId xmlns:a16="http://schemas.microsoft.com/office/drawing/2014/main" id="{2FFA18F0-7A96-6E45-AF95-8AD748CDAD31}"/>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D28FD615-E96B-C54E-B73B-EBD980218856}"/>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134172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5D67-02CD-5048-8AFB-03B267406326}"/>
              </a:ext>
            </a:extLst>
          </p:cNvPr>
          <p:cNvSpPr>
            <a:spLocks noGrp="1"/>
          </p:cNvSpPr>
          <p:nvPr>
            <p:ph type="title"/>
          </p:nvPr>
        </p:nvSpPr>
        <p:spPr>
          <a:xfrm>
            <a:off x="839788" y="457200"/>
            <a:ext cx="3932237" cy="1600200"/>
          </a:xfrm>
        </p:spPr>
        <p:txBody>
          <a:bodyPr anchor="b"/>
          <a:lstStyle>
            <a:lvl1pPr>
              <a:defRPr sz="2400"/>
            </a:lvl1pPr>
          </a:lstStyle>
          <a:p>
            <a:r>
              <a:rPr lang="pl-PL"/>
              <a:t>Kliknij, aby edytować styl</a:t>
            </a:r>
          </a:p>
        </p:txBody>
      </p:sp>
      <p:sp>
        <p:nvSpPr>
          <p:cNvPr id="3" name="Picture Placeholder 2">
            <a:extLst>
              <a:ext uri="{FF2B5EF4-FFF2-40B4-BE49-F238E27FC236}">
                <a16:creationId xmlns:a16="http://schemas.microsoft.com/office/drawing/2014/main" id="{66600D39-91AF-264A-8311-257C7C533DBF}"/>
              </a:ext>
            </a:extLst>
          </p:cNvPr>
          <p:cNvSpPr>
            <a:spLocks noGrp="1"/>
          </p:cNvSpPr>
          <p:nvPr>
            <p:ph type="pic" idx="1"/>
          </p:nvPr>
        </p:nvSpPr>
        <p:spPr>
          <a:xfrm>
            <a:off x="5183188" y="987431"/>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pl-PL"/>
              <a:t>Kliknij ikonę, aby dodać obraz</a:t>
            </a:r>
          </a:p>
        </p:txBody>
      </p:sp>
      <p:sp>
        <p:nvSpPr>
          <p:cNvPr id="4" name="Text Placeholder 3">
            <a:extLst>
              <a:ext uri="{FF2B5EF4-FFF2-40B4-BE49-F238E27FC236}">
                <a16:creationId xmlns:a16="http://schemas.microsoft.com/office/drawing/2014/main" id="{9A366AAB-220E-2A48-97F5-1CF3FA903A75}"/>
              </a:ext>
            </a:extLst>
          </p:cNvPr>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pl-PL"/>
              <a:t>Kliknij, aby edytować style wzorca tekstu</a:t>
            </a:r>
          </a:p>
        </p:txBody>
      </p:sp>
      <p:sp>
        <p:nvSpPr>
          <p:cNvPr id="5" name="Date Placeholder 4">
            <a:extLst>
              <a:ext uri="{FF2B5EF4-FFF2-40B4-BE49-F238E27FC236}">
                <a16:creationId xmlns:a16="http://schemas.microsoft.com/office/drawing/2014/main" id="{DB64A470-FC92-2B45-99DE-24F1EB56688D}"/>
              </a:ext>
            </a:extLst>
          </p:cNvPr>
          <p:cNvSpPr>
            <a:spLocks noGrp="1"/>
          </p:cNvSpPr>
          <p:nvPr>
            <p:ph type="dt" sz="half" idx="10"/>
          </p:nvPr>
        </p:nvSpPr>
        <p:spPr/>
        <p:txBody>
          <a:bodyPr/>
          <a:lstStyle/>
          <a:p>
            <a:fld id="{9BECA7F8-1042-2649-A5E8-0EFFA07A9B0C}" type="datetimeFigureOut">
              <a:rPr lang="pl-PL" smtClean="0"/>
              <a:t>02.06.2023</a:t>
            </a:fld>
            <a:endParaRPr lang="pl-PL"/>
          </a:p>
        </p:txBody>
      </p:sp>
      <p:sp>
        <p:nvSpPr>
          <p:cNvPr id="6" name="Footer Placeholder 5">
            <a:extLst>
              <a:ext uri="{FF2B5EF4-FFF2-40B4-BE49-F238E27FC236}">
                <a16:creationId xmlns:a16="http://schemas.microsoft.com/office/drawing/2014/main" id="{C3A16CC3-DBA4-0140-AA31-026D39715CD2}"/>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24996D50-A711-9242-9A24-8171E8A1814D}"/>
              </a:ext>
            </a:extLst>
          </p:cNvPr>
          <p:cNvSpPr>
            <a:spLocks noGrp="1"/>
          </p:cNvSpPr>
          <p:nvPr>
            <p:ph type="sldNum" sz="quarter" idx="12"/>
          </p:nvPr>
        </p:nvSpPr>
        <p:spPr/>
        <p:txBody>
          <a:bodyPr/>
          <a:lstStyle/>
          <a:p>
            <a:fld id="{A63F868E-CF64-784F-8F4C-FEC862BC9F40}" type="slidenum">
              <a:rPr lang="pl-PL" smtClean="0"/>
              <a:t>‹#›</a:t>
            </a:fld>
            <a:endParaRPr lang="pl-PL"/>
          </a:p>
        </p:txBody>
      </p:sp>
    </p:spTree>
    <p:extLst>
      <p:ext uri="{BB962C8B-B14F-4D97-AF65-F5344CB8AC3E}">
        <p14:creationId xmlns:p14="http://schemas.microsoft.com/office/powerpoint/2010/main" val="248754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3236E-0AE3-7941-9277-F42D59C9DD1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Text Placeholder 2">
            <a:extLst>
              <a:ext uri="{FF2B5EF4-FFF2-40B4-BE49-F238E27FC236}">
                <a16:creationId xmlns:a16="http://schemas.microsoft.com/office/drawing/2014/main" id="{24CFC115-EA8D-A04E-B32E-C8FFADAC3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Date Placeholder 3">
            <a:extLst>
              <a:ext uri="{FF2B5EF4-FFF2-40B4-BE49-F238E27FC236}">
                <a16:creationId xmlns:a16="http://schemas.microsoft.com/office/drawing/2014/main" id="{59C6EB3D-6081-8B4F-A02D-5E488AFF00F7}"/>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BECA7F8-1042-2649-A5E8-0EFFA07A9B0C}" type="datetimeFigureOut">
              <a:rPr lang="pl-PL" smtClean="0"/>
              <a:t>02.06.2023</a:t>
            </a:fld>
            <a:endParaRPr lang="pl-PL"/>
          </a:p>
        </p:txBody>
      </p:sp>
      <p:sp>
        <p:nvSpPr>
          <p:cNvPr id="5" name="Footer Placeholder 4">
            <a:extLst>
              <a:ext uri="{FF2B5EF4-FFF2-40B4-BE49-F238E27FC236}">
                <a16:creationId xmlns:a16="http://schemas.microsoft.com/office/drawing/2014/main" id="{F7772417-D14A-4144-A8D5-A7AE8165A910}"/>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id="{3E4B6E1C-BD62-F24E-BC55-107AFCBDA981}"/>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3F868E-CF64-784F-8F4C-FEC862BC9F40}" type="slidenum">
              <a:rPr lang="pl-PL" smtClean="0"/>
              <a:t>‹#›</a:t>
            </a:fld>
            <a:endParaRPr lang="pl-PL"/>
          </a:p>
        </p:txBody>
      </p:sp>
    </p:spTree>
    <p:extLst>
      <p:ext uri="{BB962C8B-B14F-4D97-AF65-F5344CB8AC3E}">
        <p14:creationId xmlns:p14="http://schemas.microsoft.com/office/powerpoint/2010/main" val="286947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7.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6.jpe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F1169867-F1FD-4935-A7A6-11E6EEAAA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4" y="0"/>
            <a:ext cx="12202664" cy="6858000"/>
          </a:xfrm>
          <a:prstGeom prst="rect">
            <a:avLst/>
          </a:prstGeom>
          <a:ln w="12700">
            <a:solidFill>
              <a:schemeClr val="bg1">
                <a:lumMod val="75000"/>
              </a:schemeClr>
            </a:solidFill>
          </a:ln>
        </p:spPr>
      </p:pic>
      <p:sp>
        <p:nvSpPr>
          <p:cNvPr id="13" name="Rectangle 12">
            <a:extLst>
              <a:ext uri="{FF2B5EF4-FFF2-40B4-BE49-F238E27FC236}">
                <a16:creationId xmlns:a16="http://schemas.microsoft.com/office/drawing/2014/main" id="{9CEB167A-8AAB-7A43-A763-576847E30F30}"/>
              </a:ext>
            </a:extLst>
          </p:cNvPr>
          <p:cNvSpPr/>
          <p:nvPr/>
        </p:nvSpPr>
        <p:spPr>
          <a:xfrm>
            <a:off x="8161682" y="4787918"/>
            <a:ext cx="4030318" cy="1726623"/>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sp>
        <p:nvSpPr>
          <p:cNvPr id="14" name="Rectangle 13">
            <a:extLst>
              <a:ext uri="{FF2B5EF4-FFF2-40B4-BE49-F238E27FC236}">
                <a16:creationId xmlns:a16="http://schemas.microsoft.com/office/drawing/2014/main" id="{9E9041C1-2D2D-5F48-8EC5-9F7BB815E4EE}"/>
              </a:ext>
            </a:extLst>
          </p:cNvPr>
          <p:cNvSpPr/>
          <p:nvPr/>
        </p:nvSpPr>
        <p:spPr>
          <a:xfrm>
            <a:off x="-10665" y="4787917"/>
            <a:ext cx="8172347" cy="1726623"/>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a:p>
        </p:txBody>
      </p:sp>
      <p:sp>
        <p:nvSpPr>
          <p:cNvPr id="9" name="Title 2">
            <a:extLst>
              <a:ext uri="{FF2B5EF4-FFF2-40B4-BE49-F238E27FC236}">
                <a16:creationId xmlns:a16="http://schemas.microsoft.com/office/drawing/2014/main" id="{CEA08DA9-D6BD-EC42-A99C-7DCB679C0DD2}"/>
              </a:ext>
            </a:extLst>
          </p:cNvPr>
          <p:cNvSpPr>
            <a:spLocks noGrp="1"/>
          </p:cNvSpPr>
          <p:nvPr>
            <p:ph type="ctrTitle"/>
          </p:nvPr>
        </p:nvSpPr>
        <p:spPr>
          <a:xfrm>
            <a:off x="277570" y="4997838"/>
            <a:ext cx="7884111" cy="1362598"/>
          </a:xfrm>
        </p:spPr>
        <p:txBody>
          <a:bodyPr anchor="ctr">
            <a:noAutofit/>
          </a:bodyPr>
          <a:lstStyle/>
          <a:p>
            <a:r>
              <a:rPr lang="en-US" sz="2400" b="1" dirty="0">
                <a:solidFill>
                  <a:schemeClr val="bg1"/>
                </a:solidFill>
                <a:latin typeface="Calibri" panose="020F0502020204030204" pitchFamily="34" charset="0"/>
                <a:cs typeface="Calibri" panose="020F0502020204030204" pitchFamily="34" charset="0"/>
              </a:rPr>
              <a:t>DROUGHT HAZARD ASSESSMENTS AS BASE</a:t>
            </a:r>
            <a:r>
              <a:rPr lang="pl-PL" sz="2400" b="1" dirty="0">
                <a:solidFill>
                  <a:schemeClr val="bg1"/>
                </a:solidFill>
                <a:latin typeface="Calibri" panose="020F0502020204030204" pitchFamily="34" charset="0"/>
                <a:cs typeface="Calibri" panose="020F0502020204030204" pitchFamily="34" charset="0"/>
              </a:rPr>
              <a:t> </a:t>
            </a:r>
            <a:r>
              <a:rPr lang="en-US" sz="2400" b="1" dirty="0">
                <a:solidFill>
                  <a:schemeClr val="bg1"/>
                </a:solidFill>
                <a:latin typeface="Calibri" panose="020F0502020204030204" pitchFamily="34" charset="0"/>
                <a:cs typeface="Calibri" panose="020F0502020204030204" pitchFamily="34" charset="0"/>
              </a:rPr>
              <a:t>FOR DROUGHT RISK REDUCTION </a:t>
            </a:r>
            <a:br>
              <a:rPr lang="pl-PL" sz="1400" b="1" dirty="0">
                <a:solidFill>
                  <a:schemeClr val="bg1"/>
                </a:solidFill>
                <a:latin typeface="Calibri" panose="020F0502020204030204" pitchFamily="34" charset="0"/>
                <a:cs typeface="Calibri" panose="020F0502020204030204" pitchFamily="34" charset="0"/>
              </a:rPr>
            </a:br>
            <a:r>
              <a:rPr lang="pl-PL" sz="1800" b="1" dirty="0">
                <a:solidFill>
                  <a:schemeClr val="bg1"/>
                </a:solidFill>
                <a:latin typeface="Calibri" panose="020F0502020204030204" pitchFamily="34" charset="0"/>
                <a:cs typeface="Calibri" panose="020F0502020204030204" pitchFamily="34" charset="0"/>
              </a:rPr>
              <a:t> part 2</a:t>
            </a:r>
            <a:br>
              <a:rPr lang="pl-PL" sz="1800" b="1" dirty="0">
                <a:solidFill>
                  <a:schemeClr val="bg1"/>
                </a:solidFill>
                <a:latin typeface="Calibri" panose="020F0502020204030204" pitchFamily="34" charset="0"/>
                <a:cs typeface="Calibri" panose="020F0502020204030204" pitchFamily="34" charset="0"/>
              </a:rPr>
            </a:br>
            <a:br>
              <a:rPr lang="pl-PL" sz="1400" b="1" dirty="0">
                <a:solidFill>
                  <a:schemeClr val="bg1"/>
                </a:solidFill>
                <a:latin typeface="Calibri" panose="020F0502020204030204" pitchFamily="34" charset="0"/>
                <a:cs typeface="Calibri" panose="020F0502020204030204" pitchFamily="34" charset="0"/>
              </a:rPr>
            </a:br>
            <a:r>
              <a:rPr lang="pl-PL" sz="1800" b="1" dirty="0">
                <a:solidFill>
                  <a:schemeClr val="bg1"/>
                </a:solidFill>
                <a:latin typeface="Calibri" panose="020F0502020204030204" pitchFamily="34" charset="0"/>
                <a:cs typeface="Calibri" panose="020F0502020204030204" pitchFamily="34" charset="0"/>
              </a:rPr>
              <a:t>Wiwiana SZALIŃSKA, </a:t>
            </a:r>
            <a:r>
              <a:rPr lang="pl-PL" sz="1800" b="1" u="sng" dirty="0">
                <a:solidFill>
                  <a:schemeClr val="bg1"/>
                </a:solidFill>
                <a:latin typeface="Calibri" panose="020F0502020204030204" pitchFamily="34" charset="0"/>
                <a:cs typeface="Calibri" panose="020F0502020204030204" pitchFamily="34" charset="0"/>
              </a:rPr>
              <a:t>Tamara TOKARCZYK</a:t>
            </a:r>
            <a:br>
              <a:rPr lang="pl-PL" sz="1400" b="1" dirty="0">
                <a:solidFill>
                  <a:schemeClr val="bg1"/>
                </a:solidFill>
                <a:latin typeface="Calibri" panose="020F0502020204030204" pitchFamily="34" charset="0"/>
                <a:cs typeface="Calibri" panose="020F0502020204030204" pitchFamily="34" charset="0"/>
              </a:rPr>
            </a:br>
            <a:endParaRPr lang="pl-PL" sz="1400" b="1" dirty="0">
              <a:solidFill>
                <a:schemeClr val="bg1"/>
              </a:solidFill>
              <a:latin typeface="Arial" panose="020B0604020202020204" pitchFamily="34" charset="0"/>
              <a:cs typeface="Arial" panose="020B0604020202020204" pitchFamily="34" charset="0"/>
            </a:endParaRPr>
          </a:p>
        </p:txBody>
      </p:sp>
      <p:pic>
        <p:nvPicPr>
          <p:cNvPr id="3" name="Grafika 2">
            <a:extLst>
              <a:ext uri="{FF2B5EF4-FFF2-40B4-BE49-F238E27FC236}">
                <a16:creationId xmlns:a16="http://schemas.microsoft.com/office/drawing/2014/main" id="{80486D0A-C53A-4940-9C87-3D68544A15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2922" y="5128066"/>
            <a:ext cx="2967837" cy="1046322"/>
          </a:xfrm>
          <a:prstGeom prst="rect">
            <a:avLst/>
          </a:prstGeom>
        </p:spPr>
      </p:pic>
    </p:spTree>
    <p:extLst>
      <p:ext uri="{BB962C8B-B14F-4D97-AF65-F5344CB8AC3E}">
        <p14:creationId xmlns:p14="http://schemas.microsoft.com/office/powerpoint/2010/main" val="97366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SENSITIVITY INDICES</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10" name="Obraz 9">
            <a:extLst>
              <a:ext uri="{FF2B5EF4-FFF2-40B4-BE49-F238E27FC236}">
                <a16:creationId xmlns:a16="http://schemas.microsoft.com/office/drawing/2014/main" id="{47E943FC-0920-0A6B-0FCF-93966B64E56B}"/>
              </a:ext>
            </a:extLst>
          </p:cNvPr>
          <p:cNvPicPr>
            <a:picLocks noChangeAspect="1"/>
          </p:cNvPicPr>
          <p:nvPr/>
        </p:nvPicPr>
        <p:blipFill>
          <a:blip r:embed="rId5"/>
          <a:stretch>
            <a:fillRect/>
          </a:stretch>
        </p:blipFill>
        <p:spPr>
          <a:xfrm>
            <a:off x="121185" y="3355377"/>
            <a:ext cx="4071029" cy="2880000"/>
          </a:xfrm>
          <a:prstGeom prst="rect">
            <a:avLst/>
          </a:prstGeom>
        </p:spPr>
      </p:pic>
      <p:sp>
        <p:nvSpPr>
          <p:cNvPr id="11" name="pole tekstowe 10">
            <a:extLst>
              <a:ext uri="{FF2B5EF4-FFF2-40B4-BE49-F238E27FC236}">
                <a16:creationId xmlns:a16="http://schemas.microsoft.com/office/drawing/2014/main" id="{A82FF8C3-2196-363F-69F3-743E594A5FFD}"/>
              </a:ext>
            </a:extLst>
          </p:cNvPr>
          <p:cNvSpPr txBox="1"/>
          <p:nvPr/>
        </p:nvSpPr>
        <p:spPr>
          <a:xfrm>
            <a:off x="121185" y="1129390"/>
            <a:ext cx="4071029" cy="1754326"/>
          </a:xfrm>
          <a:prstGeom prst="rect">
            <a:avLst/>
          </a:prstGeom>
          <a:noFill/>
        </p:spPr>
        <p:txBody>
          <a:bodyPr wrap="square">
            <a:spAutoFit/>
          </a:bodyPr>
          <a:lstStyle/>
          <a:p>
            <a:r>
              <a:rPr lang="pl-PL" b="1" dirty="0">
                <a:ea typeface="Times New Roman" panose="02020603050405020304" pitchFamily="18" charset="0"/>
              </a:rPr>
              <a:t>NDVI (</a:t>
            </a:r>
            <a:r>
              <a:rPr lang="pl-PL" sz="1800" dirty="0">
                <a:effectLst/>
                <a:ea typeface="Calibri" panose="020F0502020204030204" pitchFamily="34" charset="0"/>
                <a:cs typeface="Times New Roman" panose="02020603050405020304" pitchFamily="18" charset="0"/>
              </a:rPr>
              <a:t>NORMALIZED DIFFERENCE VEGETATION INDEX) </a:t>
            </a:r>
            <a:r>
              <a:rPr lang="pl-PL" dirty="0">
                <a:ea typeface="Calibri" panose="020F0502020204030204" pitchFamily="34" charset="0"/>
                <a:cs typeface="Times New Roman" panose="02020603050405020304" pitchFamily="18" charset="0"/>
              </a:rPr>
              <a:t> </a:t>
            </a:r>
            <a:r>
              <a:rPr lang="pl-PL" dirty="0" err="1">
                <a:ea typeface="Calibri" panose="020F0502020204030204" pitchFamily="34" charset="0"/>
                <a:cs typeface="Times New Roman" panose="02020603050405020304" pitchFamily="18" charset="0"/>
              </a:rPr>
              <a:t>shows</a:t>
            </a:r>
            <a:r>
              <a:rPr lang="pl-PL" dirty="0">
                <a:ea typeface="Calibri" panose="020F0502020204030204" pitchFamily="34" charset="0"/>
                <a:cs typeface="Times New Roman" panose="02020603050405020304" pitchFamily="18" charset="0"/>
              </a:rPr>
              <a:t> the </a:t>
            </a:r>
            <a:r>
              <a:rPr lang="pl-PL" dirty="0" err="1">
                <a:ea typeface="Calibri" panose="020F0502020204030204" pitchFamily="34" charset="0"/>
                <a:cs typeface="Times New Roman" panose="02020603050405020304" pitchFamily="18" charset="0"/>
              </a:rPr>
              <a:t>greenes</a:t>
            </a:r>
            <a:r>
              <a:rPr lang="pl-PL" dirty="0">
                <a:ea typeface="Calibri" panose="020F0502020204030204" pitchFamily="34" charset="0"/>
                <a:cs typeface="Times New Roman" panose="02020603050405020304" pitchFamily="18" charset="0"/>
              </a:rPr>
              <a:t>, </a:t>
            </a:r>
            <a:r>
              <a:rPr lang="pl-PL" dirty="0" err="1">
                <a:ea typeface="Calibri" panose="020F0502020204030204" pitchFamily="34" charset="0"/>
                <a:cs typeface="Times New Roman" panose="02020603050405020304" pitchFamily="18" charset="0"/>
              </a:rPr>
              <a:t>density</a:t>
            </a:r>
            <a:r>
              <a:rPr lang="pl-PL" dirty="0">
                <a:ea typeface="Calibri" panose="020F0502020204030204" pitchFamily="34" charset="0"/>
                <a:cs typeface="Times New Roman" panose="02020603050405020304" pitchFamily="18" charset="0"/>
              </a:rPr>
              <a:t> and </a:t>
            </a:r>
            <a:r>
              <a:rPr lang="pl-PL" dirty="0" err="1">
                <a:ea typeface="Calibri" panose="020F0502020204030204" pitchFamily="34" charset="0"/>
                <a:cs typeface="Times New Roman" panose="02020603050405020304" pitchFamily="18" charset="0"/>
              </a:rPr>
              <a:t>health</a:t>
            </a:r>
            <a:r>
              <a:rPr lang="pl-PL" dirty="0">
                <a:ea typeface="Calibri" panose="020F0502020204030204" pitchFamily="34" charset="0"/>
                <a:cs typeface="Times New Roman" panose="02020603050405020304" pitchFamily="18" charset="0"/>
              </a:rPr>
              <a:t> of </a:t>
            </a:r>
            <a:r>
              <a:rPr lang="pl-PL" dirty="0" err="1">
                <a:ea typeface="Calibri" panose="020F0502020204030204" pitchFamily="34" charset="0"/>
                <a:cs typeface="Times New Roman" panose="02020603050405020304" pitchFamily="18" charset="0"/>
              </a:rPr>
              <a:t>vegetation</a:t>
            </a:r>
            <a:r>
              <a:rPr lang="pl-PL" dirty="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pl-PL" dirty="0" err="1">
                <a:ea typeface="Calibri" panose="020F0502020204030204" pitchFamily="34" charset="0"/>
                <a:cs typeface="Times New Roman" panose="02020603050405020304" pitchFamily="18" charset="0"/>
              </a:rPr>
              <a:t>Values</a:t>
            </a:r>
            <a:r>
              <a:rPr lang="pl-PL" dirty="0">
                <a:ea typeface="Calibri" panose="020F0502020204030204" pitchFamily="34" charset="0"/>
                <a:cs typeface="Times New Roman" panose="02020603050405020304" pitchFamily="18" charset="0"/>
              </a:rPr>
              <a:t> </a:t>
            </a:r>
            <a:r>
              <a:rPr lang="pl-PL" dirty="0" err="1">
                <a:ea typeface="Calibri" panose="020F0502020204030204" pitchFamily="34" charset="0"/>
                <a:cs typeface="Times New Roman" panose="02020603050405020304" pitchFamily="18" charset="0"/>
              </a:rPr>
              <a:t>close</a:t>
            </a:r>
            <a:r>
              <a:rPr lang="pl-PL" dirty="0">
                <a:ea typeface="Calibri" panose="020F0502020204030204" pitchFamily="34" charset="0"/>
                <a:cs typeface="Times New Roman" panose="02020603050405020304" pitchFamily="18" charset="0"/>
              </a:rPr>
              <a:t> to 1: the most </a:t>
            </a:r>
            <a:r>
              <a:rPr lang="pl-PL" dirty="0" err="1">
                <a:ea typeface="Calibri" panose="020F0502020204030204" pitchFamily="34" charset="0"/>
                <a:cs typeface="Times New Roman" panose="02020603050405020304" pitchFamily="18" charset="0"/>
              </a:rPr>
              <a:t>intense</a:t>
            </a:r>
            <a:r>
              <a:rPr lang="pl-PL" dirty="0">
                <a:ea typeface="Calibri" panose="020F0502020204030204" pitchFamily="34" charset="0"/>
                <a:cs typeface="Times New Roman" panose="02020603050405020304" pitchFamily="18" charset="0"/>
              </a:rPr>
              <a:t> the </a:t>
            </a:r>
            <a:r>
              <a:rPr lang="pl-PL" dirty="0" err="1">
                <a:ea typeface="Calibri" panose="020F0502020204030204" pitchFamily="34" charset="0"/>
                <a:cs typeface="Times New Roman" panose="02020603050405020304" pitchFamily="18" charset="0"/>
              </a:rPr>
              <a:t>green</a:t>
            </a:r>
            <a:r>
              <a:rPr lang="pl-PL" dirty="0">
                <a:ea typeface="Calibri" panose="020F0502020204030204" pitchFamily="34" charset="0"/>
                <a:cs typeface="Times New Roman" panose="02020603050405020304" pitchFamily="18" charset="0"/>
              </a:rPr>
              <a:t>, the most </a:t>
            </a:r>
            <a:r>
              <a:rPr lang="pl-PL" dirty="0" err="1">
                <a:ea typeface="Calibri" panose="020F0502020204030204" pitchFamily="34" charset="0"/>
                <a:cs typeface="Times New Roman" panose="02020603050405020304" pitchFamily="18" charset="0"/>
              </a:rPr>
              <a:t>vigorous</a:t>
            </a:r>
            <a:r>
              <a:rPr lang="pl-PL" dirty="0">
                <a:ea typeface="Calibri" panose="020F0502020204030204" pitchFamily="34" charset="0"/>
                <a:cs typeface="Times New Roman" panose="02020603050405020304" pitchFamily="18" charset="0"/>
              </a:rPr>
              <a:t> the </a:t>
            </a:r>
            <a:r>
              <a:rPr lang="pl-PL" dirty="0" err="1">
                <a:ea typeface="Calibri" panose="020F0502020204030204" pitchFamily="34" charset="0"/>
                <a:cs typeface="Times New Roman" panose="02020603050405020304" pitchFamily="18" charset="0"/>
              </a:rPr>
              <a:t>vegetation</a:t>
            </a:r>
            <a:r>
              <a:rPr lang="pl-PL" dirty="0">
                <a:ea typeface="Calibri" panose="020F0502020204030204" pitchFamily="34" charset="0"/>
                <a:cs typeface="Times New Roman" panose="02020603050405020304" pitchFamily="18" charset="0"/>
              </a:rPr>
              <a:t> and </a:t>
            </a:r>
            <a:r>
              <a:rPr lang="pl-PL" dirty="0" err="1">
                <a:ea typeface="Calibri" panose="020F0502020204030204" pitchFamily="34" charset="0"/>
                <a:cs typeface="Times New Roman" panose="02020603050405020304" pitchFamily="18" charset="0"/>
              </a:rPr>
              <a:t>vegatation</a:t>
            </a:r>
            <a:r>
              <a:rPr lang="pl-PL" dirty="0">
                <a:ea typeface="Calibri" panose="020F0502020204030204" pitchFamily="34" charset="0"/>
                <a:cs typeface="Times New Roman" panose="02020603050405020304" pitchFamily="18" charset="0"/>
              </a:rPr>
              <a:t> </a:t>
            </a:r>
            <a:r>
              <a:rPr lang="pl-PL" dirty="0" err="1">
                <a:ea typeface="Calibri" panose="020F0502020204030204" pitchFamily="34" charset="0"/>
                <a:cs typeface="Times New Roman" panose="02020603050405020304" pitchFamily="18" charset="0"/>
              </a:rPr>
              <a:t>cover</a:t>
            </a:r>
            <a:r>
              <a:rPr lang="pl-PL" dirty="0">
                <a:ea typeface="Calibri" panose="020F0502020204030204" pitchFamily="34" charset="0"/>
                <a:cs typeface="Times New Roman" panose="02020603050405020304" pitchFamily="18" charset="0"/>
              </a:rPr>
              <a:t>.</a:t>
            </a:r>
            <a:endParaRPr lang="pl-PL" sz="1800" dirty="0">
              <a:effectLst/>
              <a:ea typeface="Calibri" panose="020F0502020204030204" pitchFamily="34" charset="0"/>
              <a:cs typeface="Times New Roman" panose="02020603050405020304" pitchFamily="18" charset="0"/>
            </a:endParaRPr>
          </a:p>
        </p:txBody>
      </p:sp>
      <p:pic>
        <p:nvPicPr>
          <p:cNvPr id="12" name="Picture 2">
            <a:extLst>
              <a:ext uri="{FF2B5EF4-FFF2-40B4-BE49-F238E27FC236}">
                <a16:creationId xmlns:a16="http://schemas.microsoft.com/office/drawing/2014/main" id="{4C3777CD-C92D-EFBA-184A-DF6145866D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927" y="1038962"/>
            <a:ext cx="4071577"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ole tekstowe 12">
            <a:extLst>
              <a:ext uri="{FF2B5EF4-FFF2-40B4-BE49-F238E27FC236}">
                <a16:creationId xmlns:a16="http://schemas.microsoft.com/office/drawing/2014/main" id="{F9CA382C-2533-5561-E053-910F725EB1B5}"/>
              </a:ext>
            </a:extLst>
          </p:cNvPr>
          <p:cNvSpPr txBox="1"/>
          <p:nvPr/>
        </p:nvSpPr>
        <p:spPr>
          <a:xfrm>
            <a:off x="4280500" y="4030333"/>
            <a:ext cx="3777422" cy="2031325"/>
          </a:xfrm>
          <a:prstGeom prst="rect">
            <a:avLst/>
          </a:prstGeom>
          <a:noFill/>
        </p:spPr>
        <p:txBody>
          <a:bodyPr wrap="square">
            <a:spAutoFit/>
          </a:bodyPr>
          <a:lstStyle/>
          <a:p>
            <a:r>
              <a:rPr lang="pl-PL" b="1" dirty="0">
                <a:ea typeface="Times New Roman" panose="02020603050405020304" pitchFamily="18" charset="0"/>
              </a:rPr>
              <a:t>NDWI</a:t>
            </a:r>
            <a:r>
              <a:rPr lang="pl-PL" dirty="0">
                <a:ea typeface="Times New Roman" panose="02020603050405020304" pitchFamily="18" charset="0"/>
              </a:rPr>
              <a:t> (</a:t>
            </a:r>
            <a:r>
              <a:rPr lang="pl-PL" dirty="0">
                <a:ea typeface="Times New Roman" panose="02020603050405020304" pitchFamily="18" charset="0"/>
                <a:cs typeface="Times New Roman" panose="02020603050405020304" pitchFamily="18" charset="0"/>
              </a:rPr>
              <a:t>NORMALIZED DIFFERENCE WATER INDEX) </a:t>
            </a:r>
            <a:r>
              <a:rPr lang="pl-PL" dirty="0" err="1">
                <a:ea typeface="Times New Roman" panose="02020603050405020304" pitchFamily="18" charset="0"/>
                <a:cs typeface="Times New Roman" panose="02020603050405020304" pitchFamily="18" charset="0"/>
              </a:rPr>
              <a:t>is</a:t>
            </a:r>
            <a:r>
              <a:rPr lang="pl-PL" dirty="0">
                <a:ea typeface="Times New Roman" panose="02020603050405020304" pitchFamily="18" charset="0"/>
                <a:cs typeface="Times New Roman" panose="02020603050405020304" pitchFamily="18" charset="0"/>
              </a:rPr>
              <a:t> </a:t>
            </a:r>
            <a:r>
              <a:rPr lang="pl-PL" dirty="0" err="1">
                <a:ea typeface="Times New Roman" panose="02020603050405020304" pitchFamily="18" charset="0"/>
                <a:cs typeface="Times New Roman" panose="02020603050405020304" pitchFamily="18" charset="0"/>
              </a:rPr>
              <a:t>used</a:t>
            </a:r>
            <a:r>
              <a:rPr lang="pl-PL" dirty="0">
                <a:ea typeface="Times New Roman" panose="02020603050405020304" pitchFamily="18" charset="0"/>
                <a:cs typeface="Times New Roman" panose="02020603050405020304" pitchFamily="18" charset="0"/>
              </a:rPr>
              <a:t> to monitor </a:t>
            </a:r>
            <a:r>
              <a:rPr lang="pl-PL" dirty="0" err="1">
                <a:ea typeface="Times New Roman" panose="02020603050405020304" pitchFamily="18" charset="0"/>
                <a:cs typeface="Times New Roman" panose="02020603050405020304" pitchFamily="18" charset="0"/>
              </a:rPr>
              <a:t>crop</a:t>
            </a:r>
            <a:r>
              <a:rPr lang="pl-PL" dirty="0">
                <a:ea typeface="Times New Roman" panose="02020603050405020304" pitchFamily="18" charset="0"/>
                <a:cs typeface="Times New Roman" panose="02020603050405020304" pitchFamily="18" charset="0"/>
              </a:rPr>
              <a:t> </a:t>
            </a:r>
            <a:r>
              <a:rPr lang="pl-PL" dirty="0" err="1">
                <a:ea typeface="Times New Roman" panose="02020603050405020304" pitchFamily="18" charset="0"/>
                <a:cs typeface="Times New Roman" panose="02020603050405020304" pitchFamily="18" charset="0"/>
              </a:rPr>
              <a:t>water</a:t>
            </a:r>
            <a:r>
              <a:rPr lang="pl-PL" dirty="0">
                <a:ea typeface="Times New Roman" panose="02020603050405020304" pitchFamily="18" charset="0"/>
                <a:cs typeface="Times New Roman" panose="02020603050405020304" pitchFamily="18" charset="0"/>
              </a:rPr>
              <a:t> status, </a:t>
            </a:r>
            <a:r>
              <a:rPr lang="pl-PL" dirty="0" err="1">
                <a:ea typeface="Times New Roman" panose="02020603050405020304" pitchFamily="18" charset="0"/>
                <a:cs typeface="Times New Roman" panose="02020603050405020304" pitchFamily="18" charset="0"/>
              </a:rPr>
              <a:t>identify</a:t>
            </a:r>
            <a:r>
              <a:rPr lang="pl-PL" dirty="0">
                <a:ea typeface="Times New Roman" panose="02020603050405020304" pitchFamily="18" charset="0"/>
                <a:cs typeface="Times New Roman" panose="02020603050405020304" pitchFamily="18" charset="0"/>
              </a:rPr>
              <a:t> </a:t>
            </a:r>
            <a:r>
              <a:rPr lang="pl-PL" dirty="0" err="1">
                <a:ea typeface="Times New Roman" panose="02020603050405020304" pitchFamily="18" charset="0"/>
                <a:cs typeface="Times New Roman" panose="02020603050405020304" pitchFamily="18" charset="0"/>
              </a:rPr>
              <a:t>moisture</a:t>
            </a:r>
            <a:r>
              <a:rPr lang="pl-PL" dirty="0">
                <a:ea typeface="Times New Roman" panose="02020603050405020304" pitchFamily="18" charset="0"/>
                <a:cs typeface="Times New Roman" panose="02020603050405020304" pitchFamily="18" charset="0"/>
              </a:rPr>
              <a:t> deficyt and </a:t>
            </a:r>
            <a:r>
              <a:rPr lang="pl-PL" dirty="0" err="1">
                <a:ea typeface="Times New Roman" panose="02020603050405020304" pitchFamily="18" charset="0"/>
                <a:cs typeface="Times New Roman" panose="02020603050405020304" pitchFamily="18" charset="0"/>
              </a:rPr>
              <a:t>saturation</a:t>
            </a:r>
            <a:r>
              <a:rPr lang="pl-PL" dirty="0">
                <a:ea typeface="Times New Roman" panose="02020603050405020304" pitchFamily="18" charset="0"/>
                <a:cs typeface="Times New Roman" panose="02020603050405020304" pitchFamily="18" charset="0"/>
              </a:rPr>
              <a:t> in the </a:t>
            </a:r>
            <a:r>
              <a:rPr lang="pl-PL" dirty="0" err="1">
                <a:ea typeface="Times New Roman" panose="02020603050405020304" pitchFamily="18" charset="0"/>
                <a:cs typeface="Times New Roman" panose="02020603050405020304" pitchFamily="18" charset="0"/>
              </a:rPr>
              <a:t>crop</a:t>
            </a:r>
            <a:r>
              <a:rPr lang="pl-PL" dirty="0">
                <a:ea typeface="Times New Roman" panose="02020603050405020304" pitchFamily="18" charset="0"/>
                <a:cs typeface="Times New Roman" panose="02020603050405020304" pitchFamily="18" charset="0"/>
              </a:rPr>
              <a:t>.</a:t>
            </a:r>
            <a:endParaRPr lang="pl-PL"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pl-PL" dirty="0">
                <a:ea typeface="Calibri" panose="020F0502020204030204" pitchFamily="34" charset="0"/>
                <a:cs typeface="Times New Roman" panose="02020603050405020304" pitchFamily="18" charset="0"/>
              </a:rPr>
              <a:t>High </a:t>
            </a:r>
            <a:r>
              <a:rPr lang="pl-PL" dirty="0" err="1">
                <a:ea typeface="Calibri" panose="020F0502020204030204" pitchFamily="34" charset="0"/>
                <a:cs typeface="Times New Roman" panose="02020603050405020304" pitchFamily="18" charset="0"/>
              </a:rPr>
              <a:t>values</a:t>
            </a:r>
            <a:r>
              <a:rPr lang="pl-PL" dirty="0">
                <a:ea typeface="Calibri" panose="020F0502020204030204" pitchFamily="34" charset="0"/>
                <a:cs typeface="Times New Roman" panose="02020603050405020304" pitchFamily="18" charset="0"/>
              </a:rPr>
              <a:t> </a:t>
            </a:r>
            <a:r>
              <a:rPr lang="pl-PL" dirty="0" err="1">
                <a:ea typeface="Calibri" panose="020F0502020204030204" pitchFamily="34" charset="0"/>
                <a:cs typeface="Times New Roman" panose="02020603050405020304" pitchFamily="18" charset="0"/>
              </a:rPr>
              <a:t>correspond</a:t>
            </a:r>
            <a:r>
              <a:rPr lang="pl-PL" dirty="0">
                <a:ea typeface="Calibri" panose="020F0502020204030204" pitchFamily="34" charset="0"/>
                <a:cs typeface="Times New Roman" panose="02020603050405020304" pitchFamily="18" charset="0"/>
              </a:rPr>
              <a:t> to high plant </a:t>
            </a:r>
            <a:r>
              <a:rPr lang="pl-PL" dirty="0" err="1">
                <a:ea typeface="Calibri" panose="020F0502020204030204" pitchFamily="34" charset="0"/>
                <a:cs typeface="Times New Roman" panose="02020603050405020304" pitchFamily="18" charset="0"/>
              </a:rPr>
              <a:t>water</a:t>
            </a:r>
            <a:r>
              <a:rPr lang="pl-PL" dirty="0">
                <a:ea typeface="Calibri" panose="020F0502020204030204" pitchFamily="34" charset="0"/>
                <a:cs typeface="Times New Roman" panose="02020603050405020304" pitchFamily="18" charset="0"/>
              </a:rPr>
              <a:t> content </a:t>
            </a:r>
            <a:r>
              <a:rPr lang="pl-PL" dirty="0" err="1">
                <a:ea typeface="Calibri" panose="020F0502020204030204" pitchFamily="34" charset="0"/>
                <a:cs typeface="Times New Roman" panose="02020603050405020304" pitchFamily="18" charset="0"/>
              </a:rPr>
              <a:t>an</a:t>
            </a:r>
            <a:r>
              <a:rPr lang="pl-PL" dirty="0">
                <a:ea typeface="Calibri" panose="020F0502020204030204" pitchFamily="34" charset="0"/>
                <a:cs typeface="Times New Roman" panose="02020603050405020304" pitchFamily="18" charset="0"/>
              </a:rPr>
              <a:t> </a:t>
            </a:r>
            <a:r>
              <a:rPr lang="pl-PL" dirty="0" err="1">
                <a:ea typeface="Calibri" panose="020F0502020204030204" pitchFamily="34" charset="0"/>
                <a:cs typeface="Times New Roman" panose="02020603050405020304" pitchFamily="18" charset="0"/>
              </a:rPr>
              <a:t>coverage</a:t>
            </a:r>
            <a:r>
              <a:rPr lang="pl-PL" dirty="0">
                <a:ea typeface="Calibri" panose="020F0502020204030204" pitchFamily="34" charset="0"/>
                <a:cs typeface="Times New Roman" panose="02020603050405020304" pitchFamily="18" charset="0"/>
              </a:rPr>
              <a:t> of a </a:t>
            </a:r>
            <a:r>
              <a:rPr lang="pl-PL" dirty="0" err="1">
                <a:ea typeface="Calibri" panose="020F0502020204030204" pitchFamily="34" charset="0"/>
                <a:cs typeface="Times New Roman" panose="02020603050405020304" pitchFamily="18" charset="0"/>
              </a:rPr>
              <a:t>large</a:t>
            </a:r>
            <a:r>
              <a:rPr lang="pl-PL" dirty="0">
                <a:ea typeface="Calibri" panose="020F0502020204030204" pitchFamily="34" charset="0"/>
                <a:cs typeface="Times New Roman" panose="02020603050405020304" pitchFamily="18" charset="0"/>
              </a:rPr>
              <a:t> part of plant</a:t>
            </a:r>
            <a:r>
              <a:rPr lang="pl-PL" sz="1800" dirty="0">
                <a:effectLst/>
                <a:ea typeface="Calibri" panose="020F0502020204030204" pitchFamily="34" charset="0"/>
                <a:cs typeface="Times New Roman" panose="02020603050405020304" pitchFamily="18" charset="0"/>
              </a:rPr>
              <a:t>. </a:t>
            </a:r>
            <a:endParaRPr lang="pl-PL" dirty="0"/>
          </a:p>
        </p:txBody>
      </p:sp>
      <p:pic>
        <p:nvPicPr>
          <p:cNvPr id="14" name="Picture 2">
            <a:extLst>
              <a:ext uri="{FF2B5EF4-FFF2-40B4-BE49-F238E27FC236}">
                <a16:creationId xmlns:a16="http://schemas.microsoft.com/office/drawing/2014/main" id="{72E0D9F5-B72F-C11D-B069-A738C68A81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6208" y="3918962"/>
            <a:ext cx="3953906"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5">
            <a:extLst>
              <a:ext uri="{FF2B5EF4-FFF2-40B4-BE49-F238E27FC236}">
                <a16:creationId xmlns:a16="http://schemas.microsoft.com/office/drawing/2014/main" id="{CF23F276-6550-68A4-CAB2-AE6F458BE076}"/>
              </a:ext>
            </a:extLst>
          </p:cNvPr>
          <p:cNvSpPr txBox="1"/>
          <p:nvPr/>
        </p:nvSpPr>
        <p:spPr>
          <a:xfrm>
            <a:off x="8451303" y="2131582"/>
            <a:ext cx="3704539" cy="1754326"/>
          </a:xfrm>
          <a:prstGeom prst="rect">
            <a:avLst/>
          </a:prstGeom>
          <a:noFill/>
        </p:spPr>
        <p:txBody>
          <a:bodyPr wrap="square">
            <a:spAutoFit/>
          </a:bodyPr>
          <a:lstStyle/>
          <a:p>
            <a:r>
              <a:rPr lang="pl-PL" b="1" dirty="0">
                <a:ea typeface="Times New Roman" panose="02020603050405020304" pitchFamily="18" charset="0"/>
              </a:rPr>
              <a:t>NDDI </a:t>
            </a:r>
            <a:r>
              <a:rPr lang="pl-PL" sz="1800" dirty="0">
                <a:effectLst/>
                <a:ea typeface="Calibri" panose="020F0502020204030204" pitchFamily="34" charset="0"/>
                <a:cs typeface="Times New Roman" panose="02020603050405020304" pitchFamily="18" charset="0"/>
              </a:rPr>
              <a:t>(NORMALIZED DIFFERENCE DROUGHT INDEX)</a:t>
            </a:r>
            <a:r>
              <a:rPr lang="pl-PL" sz="1800" dirty="0" err="1">
                <a:effectLst/>
                <a:ea typeface="Calibri" panose="020F0502020204030204" pitchFamily="34" charset="0"/>
                <a:cs typeface="Times New Roman" panose="02020603050405020304" pitchFamily="18" charset="0"/>
              </a:rPr>
              <a:t>combines</a:t>
            </a:r>
            <a:r>
              <a:rPr lang="pl-PL" sz="1800" dirty="0">
                <a:effectLst/>
                <a:ea typeface="Calibri" panose="020F0502020204030204" pitchFamily="34" charset="0"/>
                <a:cs typeface="Times New Roman" panose="02020603050405020304" pitchFamily="18" charset="0"/>
              </a:rPr>
              <a:t> </a:t>
            </a:r>
            <a:r>
              <a:rPr lang="pl-PL" sz="1800" dirty="0" err="1">
                <a:effectLst/>
                <a:ea typeface="Calibri" panose="020F0502020204030204" pitchFamily="34" charset="0"/>
                <a:cs typeface="Times New Roman" panose="02020603050405020304" pitchFamily="18" charset="0"/>
              </a:rPr>
              <a:t>information</a:t>
            </a:r>
            <a:r>
              <a:rPr lang="pl-PL" sz="1800" dirty="0">
                <a:effectLst/>
                <a:ea typeface="Calibri" panose="020F0502020204030204" pitchFamily="34" charset="0"/>
                <a:cs typeface="Times New Roman" panose="02020603050405020304" pitchFamily="18" charset="0"/>
              </a:rPr>
              <a:t> brom </a:t>
            </a:r>
            <a:r>
              <a:rPr lang="pl-PL" sz="1800" dirty="0" err="1">
                <a:effectLst/>
                <a:ea typeface="Calibri" panose="020F0502020204030204" pitchFamily="34" charset="0"/>
                <a:cs typeface="Times New Roman" panose="02020603050405020304" pitchFamily="18" charset="0"/>
              </a:rPr>
              <a:t>both</a:t>
            </a:r>
            <a:r>
              <a:rPr lang="pl-PL" sz="1800" dirty="0">
                <a:effectLst/>
                <a:ea typeface="Calibri" panose="020F0502020204030204" pitchFamily="34" charset="0"/>
                <a:cs typeface="Times New Roman" panose="02020603050405020304" pitchFamily="18" charset="0"/>
              </a:rPr>
              <a:t> the NDVI and NDWI</a:t>
            </a:r>
          </a:p>
          <a:p>
            <a:pPr marL="285750" indent="-285750">
              <a:buFont typeface="Arial" panose="020B0604020202020204" pitchFamily="34" charset="0"/>
              <a:buChar char="•"/>
            </a:pPr>
            <a:r>
              <a:rPr lang="pl-PL" dirty="0"/>
              <a:t>High </a:t>
            </a:r>
            <a:r>
              <a:rPr lang="pl-PL" dirty="0" err="1"/>
              <a:t>values</a:t>
            </a:r>
            <a:r>
              <a:rPr lang="pl-PL" dirty="0"/>
              <a:t> </a:t>
            </a:r>
            <a:r>
              <a:rPr lang="pl-PL" dirty="0" err="1"/>
              <a:t>indicate</a:t>
            </a:r>
            <a:r>
              <a:rPr lang="pl-PL" dirty="0"/>
              <a:t> </a:t>
            </a:r>
            <a:r>
              <a:rPr lang="pl-PL" dirty="0" err="1"/>
              <a:t>an</a:t>
            </a:r>
            <a:r>
              <a:rPr lang="pl-PL" dirty="0"/>
              <a:t> </a:t>
            </a:r>
            <a:r>
              <a:rPr lang="pl-PL" dirty="0" err="1"/>
              <a:t>intense</a:t>
            </a:r>
            <a:r>
              <a:rPr lang="pl-PL" dirty="0"/>
              <a:t> </a:t>
            </a:r>
            <a:r>
              <a:rPr lang="pl-PL" dirty="0" err="1"/>
              <a:t>drought</a:t>
            </a:r>
            <a:endParaRPr lang="pl-PL" dirty="0"/>
          </a:p>
        </p:txBody>
      </p:sp>
      <p:sp>
        <p:nvSpPr>
          <p:cNvPr id="18" name="pole tekstowe 17">
            <a:extLst>
              <a:ext uri="{FF2B5EF4-FFF2-40B4-BE49-F238E27FC236}">
                <a16:creationId xmlns:a16="http://schemas.microsoft.com/office/drawing/2014/main" id="{79A1F31E-A4A1-6567-00E4-D39AA78BB658}"/>
              </a:ext>
            </a:extLst>
          </p:cNvPr>
          <p:cNvSpPr txBox="1"/>
          <p:nvPr/>
        </p:nvSpPr>
        <p:spPr>
          <a:xfrm>
            <a:off x="6641870" y="262315"/>
            <a:ext cx="2319250" cy="369332"/>
          </a:xfrm>
          <a:prstGeom prst="rect">
            <a:avLst/>
          </a:prstGeom>
          <a:noFill/>
        </p:spPr>
        <p:txBody>
          <a:bodyPr wrap="square" rtlCol="0">
            <a:spAutoFit/>
          </a:bodyPr>
          <a:lstStyle/>
          <a:p>
            <a:r>
              <a:rPr lang="pl-PL" b="1" dirty="0">
                <a:solidFill>
                  <a:srgbClr val="FFFF00"/>
                </a:solidFill>
              </a:rPr>
              <a:t>SENTINEL 2 </a:t>
            </a:r>
          </a:p>
        </p:txBody>
      </p:sp>
    </p:spTree>
    <p:extLst>
      <p:ext uri="{BB962C8B-B14F-4D97-AF65-F5344CB8AC3E}">
        <p14:creationId xmlns:p14="http://schemas.microsoft.com/office/powerpoint/2010/main" val="370493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SENSITIVITY INDICES</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2" name="Obraz 1">
            <a:extLst>
              <a:ext uri="{FF2B5EF4-FFF2-40B4-BE49-F238E27FC236}">
                <a16:creationId xmlns:a16="http://schemas.microsoft.com/office/drawing/2014/main" id="{919E5D70-7B29-4D6B-180D-51A0C71ACA05}"/>
              </a:ext>
            </a:extLst>
          </p:cNvPr>
          <p:cNvPicPr>
            <a:picLocks noChangeAspect="1"/>
          </p:cNvPicPr>
          <p:nvPr/>
        </p:nvPicPr>
        <p:blipFill>
          <a:blip r:embed="rId5"/>
          <a:stretch>
            <a:fillRect/>
          </a:stretch>
        </p:blipFill>
        <p:spPr>
          <a:xfrm>
            <a:off x="225794" y="2633372"/>
            <a:ext cx="4958389" cy="4056863"/>
          </a:xfrm>
          <a:prstGeom prst="rect">
            <a:avLst/>
          </a:prstGeom>
        </p:spPr>
      </p:pic>
      <p:sp>
        <p:nvSpPr>
          <p:cNvPr id="3" name="pole tekstowe 2">
            <a:extLst>
              <a:ext uri="{FF2B5EF4-FFF2-40B4-BE49-F238E27FC236}">
                <a16:creationId xmlns:a16="http://schemas.microsoft.com/office/drawing/2014/main" id="{6DA558E2-1D9D-3FE8-B4D8-1EA32A401304}"/>
              </a:ext>
            </a:extLst>
          </p:cNvPr>
          <p:cNvSpPr txBox="1"/>
          <p:nvPr/>
        </p:nvSpPr>
        <p:spPr>
          <a:xfrm>
            <a:off x="79227" y="1045386"/>
            <a:ext cx="6146905" cy="1477328"/>
          </a:xfrm>
          <a:prstGeom prst="rect">
            <a:avLst/>
          </a:prstGeom>
          <a:noFill/>
        </p:spPr>
        <p:txBody>
          <a:bodyPr wrap="square">
            <a:spAutoFit/>
          </a:bodyPr>
          <a:lstStyle/>
          <a:p>
            <a:r>
              <a:rPr lang="pl-PL" b="1" dirty="0">
                <a:ea typeface="Times New Roman" panose="02020603050405020304" pitchFamily="18" charset="0"/>
              </a:rPr>
              <a:t>LAI </a:t>
            </a:r>
            <a:r>
              <a:rPr lang="pl-PL" dirty="0">
                <a:ea typeface="Times New Roman" panose="02020603050405020304" pitchFamily="18" charset="0"/>
              </a:rPr>
              <a:t>(LEAF AREA INDEX) </a:t>
            </a:r>
            <a:r>
              <a:rPr lang="pl-PL" dirty="0" err="1">
                <a:ea typeface="Times New Roman" panose="02020603050405020304" pitchFamily="18" charset="0"/>
              </a:rPr>
              <a:t>quantifies</a:t>
            </a:r>
            <a:r>
              <a:rPr lang="pl-PL" dirty="0">
                <a:ea typeface="Times New Roman" panose="02020603050405020304" pitchFamily="18" charset="0"/>
              </a:rPr>
              <a:t> the </a:t>
            </a:r>
            <a:r>
              <a:rPr lang="pl-PL" dirty="0" err="1">
                <a:ea typeface="Times New Roman" panose="02020603050405020304" pitchFamily="18" charset="0"/>
              </a:rPr>
              <a:t>amount</a:t>
            </a:r>
            <a:r>
              <a:rPr lang="pl-PL" dirty="0">
                <a:ea typeface="Times New Roman" panose="02020603050405020304" pitchFamily="18" charset="0"/>
              </a:rPr>
              <a:t> of </a:t>
            </a:r>
            <a:r>
              <a:rPr lang="pl-PL" dirty="0" err="1">
                <a:ea typeface="Times New Roman" panose="02020603050405020304" pitchFamily="18" charset="0"/>
              </a:rPr>
              <a:t>lesf</a:t>
            </a:r>
            <a:r>
              <a:rPr lang="pl-PL" dirty="0">
                <a:ea typeface="Times New Roman" panose="02020603050405020304" pitchFamily="18" charset="0"/>
              </a:rPr>
              <a:t> </a:t>
            </a:r>
            <a:r>
              <a:rPr lang="pl-PL" dirty="0" err="1">
                <a:ea typeface="Times New Roman" panose="02020603050405020304" pitchFamily="18" charset="0"/>
              </a:rPr>
              <a:t>material</a:t>
            </a:r>
            <a:r>
              <a:rPr lang="pl-PL" dirty="0">
                <a:ea typeface="Times New Roman" panose="02020603050405020304" pitchFamily="18" charset="0"/>
              </a:rPr>
              <a:t> in a </a:t>
            </a:r>
            <a:r>
              <a:rPr lang="pl-PL" dirty="0" err="1">
                <a:ea typeface="Times New Roman" panose="02020603050405020304" pitchFamily="18" charset="0"/>
              </a:rPr>
              <a:t>canopy</a:t>
            </a:r>
            <a:r>
              <a:rPr lang="pl-PL" dirty="0">
                <a:ea typeface="Times New Roman" panose="02020603050405020304" pitchFamily="18" charset="0"/>
              </a:rPr>
              <a:t>. It </a:t>
            </a:r>
            <a:r>
              <a:rPr lang="pl-PL" dirty="0" err="1">
                <a:ea typeface="Times New Roman" panose="02020603050405020304" pitchFamily="18" charset="0"/>
              </a:rPr>
              <a:t>is</a:t>
            </a:r>
            <a:r>
              <a:rPr lang="pl-PL" dirty="0">
                <a:ea typeface="Times New Roman" panose="02020603050405020304" pitchFamily="18" charset="0"/>
              </a:rPr>
              <a:t> a ratio of one-</a:t>
            </a:r>
            <a:r>
              <a:rPr lang="pl-PL" dirty="0" err="1">
                <a:ea typeface="Times New Roman" panose="02020603050405020304" pitchFamily="18" charset="0"/>
              </a:rPr>
              <a:t>side</a:t>
            </a:r>
            <a:r>
              <a:rPr lang="pl-PL" dirty="0">
                <a:ea typeface="Times New Roman" panose="02020603050405020304" pitchFamily="18" charset="0"/>
              </a:rPr>
              <a:t> </a:t>
            </a:r>
            <a:r>
              <a:rPr lang="pl-PL" dirty="0" err="1">
                <a:ea typeface="Times New Roman" panose="02020603050405020304" pitchFamily="18" charset="0"/>
              </a:rPr>
              <a:t>leaf</a:t>
            </a:r>
            <a:r>
              <a:rPr lang="pl-PL" dirty="0">
                <a:ea typeface="Times New Roman" panose="02020603050405020304" pitchFamily="18" charset="0"/>
              </a:rPr>
              <a:t> </a:t>
            </a:r>
            <a:r>
              <a:rPr lang="pl-PL" dirty="0" err="1">
                <a:ea typeface="Times New Roman" panose="02020603050405020304" pitchFamily="18" charset="0"/>
              </a:rPr>
              <a:t>area</a:t>
            </a:r>
            <a:r>
              <a:rPr lang="pl-PL" dirty="0">
                <a:ea typeface="Times New Roman" panose="02020603050405020304" pitchFamily="18" charset="0"/>
              </a:rPr>
              <a:t> per unit </a:t>
            </a:r>
            <a:r>
              <a:rPr lang="pl-PL" dirty="0" err="1">
                <a:ea typeface="Times New Roman" panose="02020603050405020304" pitchFamily="18" charset="0"/>
              </a:rPr>
              <a:t>ground</a:t>
            </a:r>
            <a:r>
              <a:rPr lang="pl-PL" dirty="0">
                <a:ea typeface="Times New Roman" panose="02020603050405020304" pitchFamily="18" charset="0"/>
              </a:rPr>
              <a:t> </a:t>
            </a:r>
            <a:r>
              <a:rPr lang="pl-PL" dirty="0" err="1">
                <a:ea typeface="Times New Roman" panose="02020603050405020304" pitchFamily="18" charset="0"/>
              </a:rPr>
              <a:t>area</a:t>
            </a:r>
            <a:r>
              <a:rPr lang="pl-PL" dirty="0">
                <a:ea typeface="Times New Roman" panose="02020603050405020304" pitchFamily="18" charset="0"/>
              </a:rPr>
              <a:t>.</a:t>
            </a:r>
          </a:p>
          <a:p>
            <a:r>
              <a:rPr lang="pl-PL" dirty="0">
                <a:ea typeface="Times New Roman" panose="02020603050405020304" pitchFamily="18" charset="0"/>
              </a:rPr>
              <a:t>For </a:t>
            </a:r>
            <a:r>
              <a:rPr lang="pl-PL" dirty="0" err="1">
                <a:ea typeface="Times New Roman" panose="02020603050405020304" pitchFamily="18" charset="0"/>
              </a:rPr>
              <a:t>example</a:t>
            </a:r>
            <a:r>
              <a:rPr lang="pl-PL" dirty="0">
                <a:ea typeface="Times New Roman" panose="02020603050405020304" pitchFamily="18" charset="0"/>
              </a:rPr>
              <a:t> a </a:t>
            </a:r>
            <a:r>
              <a:rPr lang="pl-PL" dirty="0" err="1">
                <a:ea typeface="Times New Roman" panose="02020603050405020304" pitchFamily="18" charset="0"/>
              </a:rPr>
              <a:t>canopy</a:t>
            </a:r>
            <a:r>
              <a:rPr lang="pl-PL" dirty="0">
                <a:ea typeface="Times New Roman" panose="02020603050405020304" pitchFamily="18" charset="0"/>
              </a:rPr>
              <a:t> with </a:t>
            </a:r>
            <a:r>
              <a:rPr lang="pl-PL" dirty="0" err="1">
                <a:ea typeface="Times New Roman" panose="02020603050405020304" pitchFamily="18" charset="0"/>
              </a:rPr>
              <a:t>leaf</a:t>
            </a:r>
            <a:r>
              <a:rPr lang="pl-PL" dirty="0">
                <a:ea typeface="Times New Roman" panose="02020603050405020304" pitchFamily="18" charset="0"/>
              </a:rPr>
              <a:t> </a:t>
            </a:r>
            <a:r>
              <a:rPr lang="pl-PL" dirty="0" err="1">
                <a:ea typeface="Times New Roman" panose="02020603050405020304" pitchFamily="18" charset="0"/>
              </a:rPr>
              <a:t>area</a:t>
            </a:r>
            <a:r>
              <a:rPr lang="pl-PL" dirty="0">
                <a:ea typeface="Times New Roman" panose="02020603050405020304" pitchFamily="18" charset="0"/>
              </a:rPr>
              <a:t> index of 3 </a:t>
            </a:r>
            <a:r>
              <a:rPr lang="pl-PL" dirty="0" err="1">
                <a:ea typeface="Times New Roman" panose="02020603050405020304" pitchFamily="18" charset="0"/>
              </a:rPr>
              <a:t>would</a:t>
            </a:r>
            <a:r>
              <a:rPr lang="pl-PL" dirty="0">
                <a:ea typeface="Times New Roman" panose="02020603050405020304" pitchFamily="18" charset="0"/>
              </a:rPr>
              <a:t> </a:t>
            </a:r>
            <a:r>
              <a:rPr lang="pl-PL" dirty="0" err="1">
                <a:ea typeface="Times New Roman" panose="02020603050405020304" pitchFamily="18" charset="0"/>
              </a:rPr>
              <a:t>have</a:t>
            </a:r>
            <a:r>
              <a:rPr lang="pl-PL" dirty="0">
                <a:ea typeface="Times New Roman" panose="02020603050405020304" pitchFamily="18" charset="0"/>
              </a:rPr>
              <a:t> a 3:1 ratio of </a:t>
            </a:r>
            <a:r>
              <a:rPr lang="pl-PL" dirty="0" err="1">
                <a:ea typeface="Times New Roman" panose="02020603050405020304" pitchFamily="18" charset="0"/>
              </a:rPr>
              <a:t>leaf</a:t>
            </a:r>
            <a:r>
              <a:rPr lang="pl-PL" dirty="0">
                <a:ea typeface="Times New Roman" panose="02020603050405020304" pitchFamily="18" charset="0"/>
              </a:rPr>
              <a:t> </a:t>
            </a:r>
            <a:r>
              <a:rPr lang="pl-PL" dirty="0" err="1">
                <a:ea typeface="Times New Roman" panose="02020603050405020304" pitchFamily="18" charset="0"/>
              </a:rPr>
              <a:t>area</a:t>
            </a:r>
            <a:r>
              <a:rPr lang="pl-PL" dirty="0">
                <a:ea typeface="Times New Roman" panose="02020603050405020304" pitchFamily="18" charset="0"/>
              </a:rPr>
              <a:t> to </a:t>
            </a:r>
            <a:r>
              <a:rPr lang="pl-PL" dirty="0" err="1">
                <a:ea typeface="Times New Roman" panose="02020603050405020304" pitchFamily="18" charset="0"/>
              </a:rPr>
              <a:t>ground</a:t>
            </a:r>
            <a:r>
              <a:rPr lang="pl-PL" dirty="0">
                <a:ea typeface="Times New Roman" panose="02020603050405020304" pitchFamily="18" charset="0"/>
              </a:rPr>
              <a:t> </a:t>
            </a:r>
            <a:r>
              <a:rPr lang="pl-PL" dirty="0" err="1">
                <a:ea typeface="Times New Roman" panose="02020603050405020304" pitchFamily="18" charset="0"/>
              </a:rPr>
              <a:t>area</a:t>
            </a:r>
            <a:r>
              <a:rPr lang="pl-PL" dirty="0">
                <a:ea typeface="Times New Roman" panose="02020603050405020304" pitchFamily="18" charset="0"/>
              </a:rPr>
              <a:t>.</a:t>
            </a:r>
          </a:p>
          <a:p>
            <a:r>
              <a:rPr lang="pl-PL" dirty="0">
                <a:ea typeface="Times New Roman" panose="02020603050405020304" pitchFamily="18" charset="0"/>
              </a:rPr>
              <a:t>In Poland LAI </a:t>
            </a:r>
            <a:r>
              <a:rPr lang="pl-PL" dirty="0" err="1">
                <a:ea typeface="Times New Roman" panose="02020603050405020304" pitchFamily="18" charset="0"/>
              </a:rPr>
              <a:t>ranges</a:t>
            </a:r>
            <a:r>
              <a:rPr lang="pl-PL" dirty="0">
                <a:ea typeface="Times New Roman" panose="02020603050405020304" pitchFamily="18" charset="0"/>
              </a:rPr>
              <a:t> from 1 to 7</a:t>
            </a:r>
          </a:p>
        </p:txBody>
      </p:sp>
      <p:pic>
        <p:nvPicPr>
          <p:cNvPr id="4" name="Obraz 3">
            <a:extLst>
              <a:ext uri="{FF2B5EF4-FFF2-40B4-BE49-F238E27FC236}">
                <a16:creationId xmlns:a16="http://schemas.microsoft.com/office/drawing/2014/main" id="{2C99A109-DC3C-4A5F-C99F-69EDF77C47F7}"/>
              </a:ext>
            </a:extLst>
          </p:cNvPr>
          <p:cNvPicPr>
            <a:picLocks noChangeAspect="1"/>
          </p:cNvPicPr>
          <p:nvPr/>
        </p:nvPicPr>
        <p:blipFill>
          <a:blip r:embed="rId6"/>
          <a:stretch>
            <a:fillRect/>
          </a:stretch>
        </p:blipFill>
        <p:spPr>
          <a:xfrm>
            <a:off x="6782984" y="930241"/>
            <a:ext cx="5067032" cy="4145753"/>
          </a:xfrm>
          <a:prstGeom prst="rect">
            <a:avLst/>
          </a:prstGeom>
        </p:spPr>
      </p:pic>
      <p:sp>
        <p:nvSpPr>
          <p:cNvPr id="5" name="pole tekstowe 4">
            <a:extLst>
              <a:ext uri="{FF2B5EF4-FFF2-40B4-BE49-F238E27FC236}">
                <a16:creationId xmlns:a16="http://schemas.microsoft.com/office/drawing/2014/main" id="{FB2058BC-917B-413B-6C3A-99A5E423BD59}"/>
              </a:ext>
            </a:extLst>
          </p:cNvPr>
          <p:cNvSpPr txBox="1"/>
          <p:nvPr/>
        </p:nvSpPr>
        <p:spPr>
          <a:xfrm>
            <a:off x="6597723" y="5166726"/>
            <a:ext cx="5594277" cy="1477328"/>
          </a:xfrm>
          <a:prstGeom prst="rect">
            <a:avLst/>
          </a:prstGeom>
          <a:noFill/>
        </p:spPr>
        <p:txBody>
          <a:bodyPr wrap="square">
            <a:spAutoFit/>
          </a:bodyPr>
          <a:lstStyle/>
          <a:p>
            <a:r>
              <a:rPr lang="pl-PL" b="1" dirty="0" err="1">
                <a:ea typeface="Times New Roman" panose="02020603050405020304" pitchFamily="18" charset="0"/>
              </a:rPr>
              <a:t>fAPAR</a:t>
            </a:r>
            <a:r>
              <a:rPr lang="pl-PL" b="1" dirty="0">
                <a:ea typeface="Times New Roman" panose="02020603050405020304" pitchFamily="18" charset="0"/>
              </a:rPr>
              <a:t> </a:t>
            </a:r>
            <a:r>
              <a:rPr lang="pl-PL" dirty="0">
                <a:ea typeface="Times New Roman" panose="02020603050405020304" pitchFamily="18" charset="0"/>
              </a:rPr>
              <a:t>(</a:t>
            </a:r>
            <a:r>
              <a:rPr lang="pl-PL" dirty="0" err="1">
                <a:ea typeface="Times New Roman" panose="02020603050405020304" pitchFamily="18" charset="0"/>
              </a:rPr>
              <a:t>fraction</a:t>
            </a:r>
            <a:r>
              <a:rPr lang="pl-PL" dirty="0">
                <a:ea typeface="Times New Roman" panose="02020603050405020304" pitchFamily="18" charset="0"/>
              </a:rPr>
              <a:t> of absorber </a:t>
            </a:r>
            <a:r>
              <a:rPr lang="pl-PL" dirty="0" err="1">
                <a:ea typeface="Times New Roman" panose="02020603050405020304" pitchFamily="18" charset="0"/>
              </a:rPr>
              <a:t>photosyntetically</a:t>
            </a:r>
            <a:r>
              <a:rPr lang="pl-PL" dirty="0">
                <a:ea typeface="Times New Roman" panose="02020603050405020304" pitchFamily="18" charset="0"/>
              </a:rPr>
              <a:t> </a:t>
            </a:r>
            <a:r>
              <a:rPr lang="pl-PL" dirty="0" err="1">
                <a:ea typeface="Times New Roman" panose="02020603050405020304" pitchFamily="18" charset="0"/>
              </a:rPr>
              <a:t>active</a:t>
            </a:r>
            <a:r>
              <a:rPr lang="pl-PL" dirty="0">
                <a:ea typeface="Times New Roman" panose="02020603050405020304" pitchFamily="18" charset="0"/>
              </a:rPr>
              <a:t> </a:t>
            </a:r>
            <a:r>
              <a:rPr lang="pl-PL" dirty="0" err="1">
                <a:ea typeface="Times New Roman" panose="02020603050405020304" pitchFamily="18" charset="0"/>
              </a:rPr>
              <a:t>radiation</a:t>
            </a:r>
            <a:r>
              <a:rPr lang="pl-PL" dirty="0">
                <a:ea typeface="Times New Roman" panose="02020603050405020304" pitchFamily="18" charset="0"/>
              </a:rPr>
              <a:t>) </a:t>
            </a:r>
            <a:r>
              <a:rPr lang="pl-PL" dirty="0" err="1">
                <a:ea typeface="Times New Roman" panose="02020603050405020304" pitchFamily="18" charset="0"/>
              </a:rPr>
              <a:t>quantifies</a:t>
            </a:r>
            <a:r>
              <a:rPr lang="pl-PL" dirty="0">
                <a:ea typeface="Times New Roman" panose="02020603050405020304" pitchFamily="18" charset="0"/>
              </a:rPr>
              <a:t> the </a:t>
            </a:r>
            <a:r>
              <a:rPr lang="pl-PL" dirty="0" err="1">
                <a:ea typeface="Times New Roman" panose="02020603050405020304" pitchFamily="18" charset="0"/>
              </a:rPr>
              <a:t>fraction</a:t>
            </a:r>
            <a:r>
              <a:rPr lang="pl-PL" dirty="0">
                <a:ea typeface="Times New Roman" panose="02020603050405020304" pitchFamily="18" charset="0"/>
              </a:rPr>
              <a:t> of the </a:t>
            </a:r>
            <a:r>
              <a:rPr lang="pl-PL" dirty="0" err="1">
                <a:ea typeface="Times New Roman" panose="02020603050405020304" pitchFamily="18" charset="0"/>
              </a:rPr>
              <a:t>solar</a:t>
            </a:r>
            <a:r>
              <a:rPr lang="pl-PL" dirty="0">
                <a:ea typeface="Times New Roman" panose="02020603050405020304" pitchFamily="18" charset="0"/>
              </a:rPr>
              <a:t> </a:t>
            </a:r>
            <a:r>
              <a:rPr lang="pl-PL" dirty="0" err="1">
                <a:ea typeface="Times New Roman" panose="02020603050405020304" pitchFamily="18" charset="0"/>
              </a:rPr>
              <a:t>radiation</a:t>
            </a:r>
            <a:r>
              <a:rPr lang="pl-PL" dirty="0">
                <a:ea typeface="Times New Roman" panose="02020603050405020304" pitchFamily="18" charset="0"/>
              </a:rPr>
              <a:t> absorber by live </a:t>
            </a:r>
            <a:r>
              <a:rPr lang="pl-PL" dirty="0" err="1">
                <a:ea typeface="Times New Roman" panose="02020603050405020304" pitchFamily="18" charset="0"/>
              </a:rPr>
              <a:t>leaves</a:t>
            </a:r>
            <a:r>
              <a:rPr lang="pl-PL" dirty="0">
                <a:ea typeface="Times New Roman" panose="02020603050405020304" pitchFamily="18" charset="0"/>
              </a:rPr>
              <a:t> for the </a:t>
            </a:r>
            <a:r>
              <a:rPr lang="pl-PL" dirty="0" err="1">
                <a:ea typeface="Times New Roman" panose="02020603050405020304" pitchFamily="18" charset="0"/>
              </a:rPr>
              <a:t>photosynthesis</a:t>
            </a:r>
            <a:r>
              <a:rPr lang="pl-PL" dirty="0">
                <a:ea typeface="Times New Roman" panose="02020603050405020304" pitchFamily="18" charset="0"/>
              </a:rPr>
              <a:t> </a:t>
            </a:r>
            <a:r>
              <a:rPr lang="pl-PL" dirty="0" err="1">
                <a:ea typeface="Times New Roman" panose="02020603050405020304" pitchFamily="18" charset="0"/>
              </a:rPr>
              <a:t>activity</a:t>
            </a:r>
            <a:r>
              <a:rPr lang="pl-PL" dirty="0">
                <a:ea typeface="Times New Roman" panose="02020603050405020304" pitchFamily="18" charset="0"/>
              </a:rPr>
              <a:t>. </a:t>
            </a:r>
            <a:r>
              <a:rPr lang="pl-PL" dirty="0" err="1">
                <a:ea typeface="Times New Roman" panose="02020603050405020304" pitchFamily="18" charset="0"/>
              </a:rPr>
              <a:t>Depends</a:t>
            </a:r>
            <a:r>
              <a:rPr lang="pl-PL" dirty="0">
                <a:ea typeface="Times New Roman" panose="02020603050405020304" pitchFamily="18" charset="0"/>
              </a:rPr>
              <a:t> on the </a:t>
            </a:r>
            <a:r>
              <a:rPr lang="pl-PL" dirty="0" err="1">
                <a:ea typeface="Times New Roman" panose="02020603050405020304" pitchFamily="18" charset="0"/>
              </a:rPr>
              <a:t>canopy</a:t>
            </a:r>
            <a:r>
              <a:rPr lang="pl-PL" dirty="0">
                <a:ea typeface="Times New Roman" panose="02020603050405020304" pitchFamily="18" charset="0"/>
              </a:rPr>
              <a:t> </a:t>
            </a:r>
            <a:r>
              <a:rPr lang="pl-PL" dirty="0" err="1">
                <a:ea typeface="Times New Roman" panose="02020603050405020304" pitchFamily="18" charset="0"/>
              </a:rPr>
              <a:t>structure</a:t>
            </a:r>
            <a:r>
              <a:rPr lang="pl-PL" dirty="0">
                <a:ea typeface="Times New Roman" panose="02020603050405020304" pitchFamily="18" charset="0"/>
              </a:rPr>
              <a:t>, </a:t>
            </a:r>
            <a:r>
              <a:rPr lang="pl-PL" dirty="0" err="1">
                <a:ea typeface="Times New Roman" panose="02020603050405020304" pitchFamily="18" charset="0"/>
              </a:rPr>
              <a:t>vegatation</a:t>
            </a:r>
            <a:r>
              <a:rPr lang="pl-PL" dirty="0">
                <a:ea typeface="Times New Roman" panose="02020603050405020304" pitchFamily="18" charset="0"/>
              </a:rPr>
              <a:t> </a:t>
            </a:r>
            <a:r>
              <a:rPr lang="pl-PL" dirty="0" err="1">
                <a:ea typeface="Times New Roman" panose="02020603050405020304" pitchFamily="18" charset="0"/>
              </a:rPr>
              <a:t>properties</a:t>
            </a:r>
            <a:r>
              <a:rPr lang="pl-PL" dirty="0">
                <a:ea typeface="Times New Roman" panose="02020603050405020304" pitchFamily="18" charset="0"/>
              </a:rPr>
              <a:t>, </a:t>
            </a:r>
            <a:r>
              <a:rPr lang="pl-PL" dirty="0" err="1">
                <a:ea typeface="Times New Roman" panose="02020603050405020304" pitchFamily="18" charset="0"/>
              </a:rPr>
              <a:t>atmospheric</a:t>
            </a:r>
            <a:r>
              <a:rPr lang="pl-PL" dirty="0">
                <a:ea typeface="Times New Roman" panose="02020603050405020304" pitchFamily="18" charset="0"/>
              </a:rPr>
              <a:t> </a:t>
            </a:r>
            <a:r>
              <a:rPr lang="pl-PL" dirty="0" err="1">
                <a:ea typeface="Times New Roman" panose="02020603050405020304" pitchFamily="18" charset="0"/>
              </a:rPr>
              <a:t>condition</a:t>
            </a:r>
            <a:r>
              <a:rPr lang="pl-PL" dirty="0">
                <a:ea typeface="Times New Roman" panose="02020603050405020304" pitchFamily="18" charset="0"/>
              </a:rPr>
              <a:t>.</a:t>
            </a:r>
          </a:p>
        </p:txBody>
      </p:sp>
    </p:spTree>
    <p:extLst>
      <p:ext uri="{BB962C8B-B14F-4D97-AF65-F5344CB8AC3E}">
        <p14:creationId xmlns:p14="http://schemas.microsoft.com/office/powerpoint/2010/main" val="249072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94515" y="2658224"/>
            <a:ext cx="3960000" cy="32400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4134030" y="2658223"/>
            <a:ext cx="3960000" cy="3240000"/>
          </a:xfrm>
          <a:prstGeom prst="rect">
            <a:avLst/>
          </a:prstGeom>
          <a:noFill/>
          <a:ln w="9525">
            <a:noFill/>
            <a:miter lim="800000"/>
            <a:headEnd/>
            <a:tailEnd/>
          </a:ln>
          <a:effectLst/>
        </p:spPr>
      </p:pic>
      <p:pic>
        <p:nvPicPr>
          <p:cNvPr id="11" name="Picture 4"/>
          <p:cNvPicPr>
            <a:picLocks noChangeAspect="1" noChangeArrowheads="1"/>
          </p:cNvPicPr>
          <p:nvPr/>
        </p:nvPicPr>
        <p:blipFill>
          <a:blip r:embed="rId4" cstate="print"/>
          <a:srcRect/>
          <a:stretch>
            <a:fillRect/>
          </a:stretch>
        </p:blipFill>
        <p:spPr bwMode="auto">
          <a:xfrm>
            <a:off x="8145536" y="2658222"/>
            <a:ext cx="3960000" cy="3240000"/>
          </a:xfrm>
          <a:prstGeom prst="rect">
            <a:avLst/>
          </a:prstGeom>
          <a:noFill/>
          <a:ln w="9525">
            <a:noFill/>
            <a:miter lim="800000"/>
            <a:headEnd/>
            <a:tailEnd/>
          </a:ln>
          <a:effectLst/>
        </p:spPr>
      </p:pic>
      <p:sp>
        <p:nvSpPr>
          <p:cNvPr id="12" name="pole tekstowe 11"/>
          <p:cNvSpPr txBox="1"/>
          <p:nvPr/>
        </p:nvSpPr>
        <p:spPr>
          <a:xfrm>
            <a:off x="2462938" y="2503156"/>
            <a:ext cx="1202497" cy="369332"/>
          </a:xfrm>
          <a:prstGeom prst="rect">
            <a:avLst/>
          </a:prstGeom>
          <a:noFill/>
        </p:spPr>
        <p:txBody>
          <a:bodyPr wrap="square" rtlCol="0">
            <a:spAutoFit/>
          </a:bodyPr>
          <a:lstStyle/>
          <a:p>
            <a:r>
              <a:rPr lang="pl-PL" b="1" dirty="0" err="1"/>
              <a:t>June</a:t>
            </a:r>
            <a:r>
              <a:rPr lang="pl-PL" b="1" dirty="0"/>
              <a:t> 2015</a:t>
            </a:r>
          </a:p>
        </p:txBody>
      </p:sp>
      <p:grpSp>
        <p:nvGrpSpPr>
          <p:cNvPr id="26" name="Grupa 25">
            <a:extLst>
              <a:ext uri="{FF2B5EF4-FFF2-40B4-BE49-F238E27FC236}">
                <a16:creationId xmlns:a16="http://schemas.microsoft.com/office/drawing/2014/main" id="{C47B6E94-C744-46BC-ADFC-90C39B39796F}"/>
              </a:ext>
            </a:extLst>
          </p:cNvPr>
          <p:cNvGrpSpPr/>
          <p:nvPr/>
        </p:nvGrpSpPr>
        <p:grpSpPr>
          <a:xfrm>
            <a:off x="0" y="-19429"/>
            <a:ext cx="12192000" cy="954157"/>
            <a:chOff x="0" y="-19429"/>
            <a:chExt cx="12192000" cy="954157"/>
          </a:xfrm>
        </p:grpSpPr>
        <p:sp>
          <p:nvSpPr>
            <p:cNvPr id="27" name="Rectangle 13">
              <a:extLst>
                <a:ext uri="{FF2B5EF4-FFF2-40B4-BE49-F238E27FC236}">
                  <a16:creationId xmlns:a16="http://schemas.microsoft.com/office/drawing/2014/main" id="{F99ABE80-24C5-4999-922F-A72F00C4B66A}"/>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RESILIENCE INDICES</a:t>
              </a:r>
            </a:p>
          </p:txBody>
        </p:sp>
        <p:sp>
          <p:nvSpPr>
            <p:cNvPr id="28" name="Rectangle 12">
              <a:extLst>
                <a:ext uri="{FF2B5EF4-FFF2-40B4-BE49-F238E27FC236}">
                  <a16:creationId xmlns:a16="http://schemas.microsoft.com/office/drawing/2014/main" id="{47A744D6-AF9F-4B45-AB66-4BF40D4944C9}"/>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9" name="Grafika 28">
              <a:extLst>
                <a:ext uri="{FF2B5EF4-FFF2-40B4-BE49-F238E27FC236}">
                  <a16:creationId xmlns:a16="http://schemas.microsoft.com/office/drawing/2014/main" id="{32C7A480-017F-40EC-AEE8-DADF98BA58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15597" y="202551"/>
              <a:ext cx="1434419" cy="505710"/>
            </a:xfrm>
            <a:prstGeom prst="rect">
              <a:avLst/>
            </a:prstGeom>
          </p:spPr>
        </p:pic>
      </p:grpSp>
      <p:sp>
        <p:nvSpPr>
          <p:cNvPr id="30" name="pole tekstowe 29">
            <a:extLst>
              <a:ext uri="{FF2B5EF4-FFF2-40B4-BE49-F238E27FC236}">
                <a16:creationId xmlns:a16="http://schemas.microsoft.com/office/drawing/2014/main" id="{215FE46B-0B06-4290-90A4-D732A5269895}"/>
              </a:ext>
            </a:extLst>
          </p:cNvPr>
          <p:cNvSpPr txBox="1"/>
          <p:nvPr/>
        </p:nvSpPr>
        <p:spPr>
          <a:xfrm>
            <a:off x="189001" y="1156708"/>
            <a:ext cx="11748075" cy="923330"/>
          </a:xfrm>
          <a:prstGeom prst="rect">
            <a:avLst/>
          </a:prstGeom>
          <a:noFill/>
        </p:spPr>
        <p:txBody>
          <a:bodyPr wrap="square" rtlCol="0">
            <a:spAutoFit/>
          </a:bodyPr>
          <a:lstStyle/>
          <a:p>
            <a:r>
              <a:rPr lang="pl-PL" b="1" dirty="0"/>
              <a:t>SMI </a:t>
            </a:r>
            <a:r>
              <a:rPr lang="pl-PL" dirty="0"/>
              <a:t>(</a:t>
            </a:r>
            <a:r>
              <a:rPr lang="pl-PL" dirty="0" err="1"/>
              <a:t>Soil</a:t>
            </a:r>
            <a:r>
              <a:rPr lang="pl-PL" dirty="0"/>
              <a:t> </a:t>
            </a:r>
            <a:r>
              <a:rPr lang="pl-PL" dirty="0" err="1"/>
              <a:t>Moisture</a:t>
            </a:r>
            <a:r>
              <a:rPr lang="pl-PL" dirty="0"/>
              <a:t> Index) </a:t>
            </a:r>
            <a:r>
              <a:rPr lang="en-US" dirty="0">
                <a:cs typeface="Arial" pitchFamily="34" charset="0"/>
              </a:rPr>
              <a:t>soil moisture profile index for four different soil layers (</a:t>
            </a:r>
            <a:r>
              <a:rPr lang="pl-PL" dirty="0">
                <a:cs typeface="Arial" pitchFamily="34" charset="0"/>
              </a:rPr>
              <a:t>0-7, 7-28, 28-100  i 100-289 cm) </a:t>
            </a:r>
            <a:r>
              <a:rPr lang="en-US" dirty="0">
                <a:cs typeface="Arial" pitchFamily="34" charset="0"/>
              </a:rPr>
              <a:t>generated based on the assimilation of ASCAT-derived surface soil moisture</a:t>
            </a:r>
            <a:r>
              <a:rPr lang="pl-PL" dirty="0">
                <a:cs typeface="Arial" pitchFamily="34" charset="0"/>
              </a:rPr>
              <a:t> </a:t>
            </a:r>
            <a:r>
              <a:rPr lang="pl-PL" dirty="0" err="1">
                <a:cs typeface="Arial" pitchFamily="34" charset="0"/>
              </a:rPr>
              <a:t>values</a:t>
            </a:r>
            <a:r>
              <a:rPr lang="pl-PL" dirty="0">
                <a:cs typeface="Arial" pitchFamily="34" charset="0"/>
              </a:rPr>
              <a:t> to </a:t>
            </a:r>
            <a:r>
              <a:rPr lang="pl-PL" dirty="0" err="1">
                <a:cs typeface="Arial" pitchFamily="34" charset="0"/>
              </a:rPr>
              <a:t>dedicated</a:t>
            </a:r>
            <a:r>
              <a:rPr lang="pl-PL" dirty="0">
                <a:cs typeface="Arial" pitchFamily="34" charset="0"/>
              </a:rPr>
              <a:t> model. </a:t>
            </a:r>
            <a:r>
              <a:rPr lang="pl-PL" dirty="0" err="1">
                <a:cs typeface="Arial" pitchFamily="34" charset="0"/>
              </a:rPr>
              <a:t>Results</a:t>
            </a:r>
            <a:r>
              <a:rPr lang="pl-PL" dirty="0">
                <a:cs typeface="Arial" pitchFamily="34" charset="0"/>
              </a:rPr>
              <a:t> </a:t>
            </a:r>
            <a:r>
              <a:rPr lang="pl-PL" dirty="0" err="1">
                <a:cs typeface="Arial" pitchFamily="34" charset="0"/>
              </a:rPr>
              <a:t>are</a:t>
            </a:r>
            <a:r>
              <a:rPr lang="pl-PL" dirty="0">
                <a:cs typeface="Arial" pitchFamily="34" charset="0"/>
              </a:rPr>
              <a:t> </a:t>
            </a:r>
            <a:r>
              <a:rPr lang="en-US" dirty="0">
                <a:cs typeface="Arial" pitchFamily="34" charset="0"/>
              </a:rPr>
              <a:t>function of soil </a:t>
            </a:r>
            <a:r>
              <a:rPr lang="pl-PL" dirty="0">
                <a:cs typeface="Arial" pitchFamily="34" charset="0"/>
              </a:rPr>
              <a:t>t</a:t>
            </a:r>
            <a:r>
              <a:rPr lang="en-US" dirty="0" err="1">
                <a:cs typeface="Arial" pitchFamily="34" charset="0"/>
              </a:rPr>
              <a:t>ype</a:t>
            </a:r>
            <a:r>
              <a:rPr lang="en-US" dirty="0">
                <a:cs typeface="Arial" pitchFamily="34" charset="0"/>
              </a:rPr>
              <a:t>. </a:t>
            </a:r>
            <a:endParaRPr lang="pl-PL" baseline="-25000" dirty="0"/>
          </a:p>
        </p:txBody>
      </p:sp>
      <p:sp>
        <p:nvSpPr>
          <p:cNvPr id="31" name="pole tekstowe 30">
            <a:extLst>
              <a:ext uri="{FF2B5EF4-FFF2-40B4-BE49-F238E27FC236}">
                <a16:creationId xmlns:a16="http://schemas.microsoft.com/office/drawing/2014/main" id="{51F53F8E-DCE8-4AAC-802F-F4FA5A669C97}"/>
              </a:ext>
            </a:extLst>
          </p:cNvPr>
          <p:cNvSpPr txBox="1"/>
          <p:nvPr/>
        </p:nvSpPr>
        <p:spPr>
          <a:xfrm>
            <a:off x="6425638" y="2503243"/>
            <a:ext cx="1071127" cy="369332"/>
          </a:xfrm>
          <a:prstGeom prst="rect">
            <a:avLst/>
          </a:prstGeom>
          <a:noFill/>
        </p:spPr>
        <p:txBody>
          <a:bodyPr wrap="none" rtlCol="0">
            <a:spAutoFit/>
          </a:bodyPr>
          <a:lstStyle/>
          <a:p>
            <a:r>
              <a:rPr lang="pl-PL" b="1" dirty="0" err="1"/>
              <a:t>July</a:t>
            </a:r>
            <a:r>
              <a:rPr lang="pl-PL" b="1" dirty="0"/>
              <a:t> 2015</a:t>
            </a:r>
          </a:p>
        </p:txBody>
      </p:sp>
      <p:sp>
        <p:nvSpPr>
          <p:cNvPr id="32" name="pole tekstowe 31">
            <a:extLst>
              <a:ext uri="{FF2B5EF4-FFF2-40B4-BE49-F238E27FC236}">
                <a16:creationId xmlns:a16="http://schemas.microsoft.com/office/drawing/2014/main" id="{96031AC8-175E-4521-BD9D-4BE0C769C854}"/>
              </a:ext>
            </a:extLst>
          </p:cNvPr>
          <p:cNvSpPr txBox="1"/>
          <p:nvPr/>
        </p:nvSpPr>
        <p:spPr>
          <a:xfrm>
            <a:off x="10476495" y="2508453"/>
            <a:ext cx="1077539" cy="369332"/>
          </a:xfrm>
          <a:prstGeom prst="rect">
            <a:avLst/>
          </a:prstGeom>
          <a:noFill/>
        </p:spPr>
        <p:txBody>
          <a:bodyPr wrap="none" rtlCol="0">
            <a:spAutoFit/>
          </a:bodyPr>
          <a:lstStyle/>
          <a:p>
            <a:r>
              <a:rPr lang="pl-PL" b="1" dirty="0" err="1"/>
              <a:t>Aug</a:t>
            </a:r>
            <a:r>
              <a:rPr lang="pl-PL" b="1" dirty="0"/>
              <a:t> 2015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0A37ED9B-0533-4AE1-B3C8-05A8BD4ABDA9}"/>
              </a:ext>
            </a:extLst>
          </p:cNvPr>
          <p:cNvPicPr>
            <a:picLocks noChangeAspect="1"/>
          </p:cNvPicPr>
          <p:nvPr/>
        </p:nvPicPr>
        <p:blipFill>
          <a:blip r:embed="rId2"/>
          <a:stretch>
            <a:fillRect/>
          </a:stretch>
        </p:blipFill>
        <p:spPr>
          <a:xfrm>
            <a:off x="504887" y="1869475"/>
            <a:ext cx="8162288" cy="4606140"/>
          </a:xfrm>
          <a:prstGeom prst="rect">
            <a:avLst/>
          </a:prstGeom>
        </p:spPr>
      </p:pic>
      <p:grpSp>
        <p:nvGrpSpPr>
          <p:cNvPr id="5" name="Grupa 4">
            <a:extLst>
              <a:ext uri="{FF2B5EF4-FFF2-40B4-BE49-F238E27FC236}">
                <a16:creationId xmlns:a16="http://schemas.microsoft.com/office/drawing/2014/main" id="{080F86D3-4D54-4524-A136-CBF0D995BB50}"/>
              </a:ext>
            </a:extLst>
          </p:cNvPr>
          <p:cNvGrpSpPr/>
          <p:nvPr/>
        </p:nvGrpSpPr>
        <p:grpSpPr>
          <a:xfrm>
            <a:off x="0" y="0"/>
            <a:ext cx="12192000" cy="954157"/>
            <a:chOff x="0" y="-19429"/>
            <a:chExt cx="12192000" cy="954157"/>
          </a:xfrm>
        </p:grpSpPr>
        <p:sp>
          <p:nvSpPr>
            <p:cNvPr id="6" name="Rectangle 13">
              <a:extLst>
                <a:ext uri="{FF2B5EF4-FFF2-40B4-BE49-F238E27FC236}">
                  <a16:creationId xmlns:a16="http://schemas.microsoft.com/office/drawing/2014/main" id="{C09D542B-02D5-48C6-959B-9C8C5DAF0452}"/>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RESILIENCE INDICES</a:t>
              </a:r>
            </a:p>
          </p:txBody>
        </p:sp>
        <p:sp>
          <p:nvSpPr>
            <p:cNvPr id="7" name="Rectangle 12">
              <a:extLst>
                <a:ext uri="{FF2B5EF4-FFF2-40B4-BE49-F238E27FC236}">
                  <a16:creationId xmlns:a16="http://schemas.microsoft.com/office/drawing/2014/main" id="{06BB13F1-35F3-403E-BB0A-CCF335D7A511}"/>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8" name="Grafika 7">
              <a:extLst>
                <a:ext uri="{FF2B5EF4-FFF2-40B4-BE49-F238E27FC236}">
                  <a16:creationId xmlns:a16="http://schemas.microsoft.com/office/drawing/2014/main" id="{5DA69AB3-927A-4797-AA0A-D47F08DD36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sp>
        <p:nvSpPr>
          <p:cNvPr id="9" name="pole tekstowe 8">
            <a:extLst>
              <a:ext uri="{FF2B5EF4-FFF2-40B4-BE49-F238E27FC236}">
                <a16:creationId xmlns:a16="http://schemas.microsoft.com/office/drawing/2014/main" id="{42FDD9F6-3D64-4FDB-BCC1-DEDE46A6775E}"/>
              </a:ext>
            </a:extLst>
          </p:cNvPr>
          <p:cNvSpPr txBox="1"/>
          <p:nvPr/>
        </p:nvSpPr>
        <p:spPr>
          <a:xfrm>
            <a:off x="272129" y="1073365"/>
            <a:ext cx="8154348" cy="369332"/>
          </a:xfrm>
          <a:prstGeom prst="rect">
            <a:avLst/>
          </a:prstGeom>
          <a:noFill/>
        </p:spPr>
        <p:txBody>
          <a:bodyPr wrap="none" rtlCol="0">
            <a:spAutoFit/>
          </a:bodyPr>
          <a:lstStyle/>
          <a:p>
            <a:r>
              <a:rPr lang="pl-PL" dirty="0"/>
              <a:t>SMI </a:t>
            </a:r>
            <a:r>
              <a:rPr lang="pl-PL" dirty="0" err="1"/>
              <a:t>temporal</a:t>
            </a:r>
            <a:r>
              <a:rPr lang="pl-PL" dirty="0"/>
              <a:t> </a:t>
            </a:r>
            <a:r>
              <a:rPr lang="pl-PL" dirty="0" err="1"/>
              <a:t>variation</a:t>
            </a:r>
            <a:r>
              <a:rPr lang="pl-PL" dirty="0"/>
              <a:t> for </a:t>
            </a:r>
            <a:r>
              <a:rPr lang="pl-PL" dirty="0" err="1"/>
              <a:t>Świebodzinski</a:t>
            </a:r>
            <a:r>
              <a:rPr lang="pl-PL" dirty="0"/>
              <a:t> powiat for 2 </a:t>
            </a:r>
            <a:r>
              <a:rPr lang="pl-PL" dirty="0" err="1"/>
              <a:t>soil</a:t>
            </a:r>
            <a:r>
              <a:rPr lang="pl-PL" dirty="0"/>
              <a:t> leyers:7-28 cm i 28-100 cm</a:t>
            </a:r>
            <a:endParaRPr lang="pl-PL" baseline="-25000" dirty="0"/>
          </a:p>
        </p:txBody>
      </p:sp>
    </p:spTree>
    <p:extLst>
      <p:ext uri="{BB962C8B-B14F-4D97-AF65-F5344CB8AC3E}">
        <p14:creationId xmlns:p14="http://schemas.microsoft.com/office/powerpoint/2010/main" val="19017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cstate="print"/>
          <a:srcRect/>
          <a:stretch>
            <a:fillRect/>
          </a:stretch>
        </p:blipFill>
        <p:spPr bwMode="auto">
          <a:xfrm>
            <a:off x="168322" y="2843031"/>
            <a:ext cx="3960000" cy="3240000"/>
          </a:xfrm>
          <a:prstGeom prst="rect">
            <a:avLst/>
          </a:prstGeom>
          <a:noFill/>
          <a:ln w="9525">
            <a:noFill/>
            <a:miter lim="800000"/>
            <a:headEnd/>
            <a:tailEnd/>
          </a:ln>
          <a:effectLst/>
        </p:spPr>
      </p:pic>
      <p:pic>
        <p:nvPicPr>
          <p:cNvPr id="10" name="Picture 7"/>
          <p:cNvPicPr>
            <a:picLocks noChangeAspect="1" noChangeArrowheads="1"/>
          </p:cNvPicPr>
          <p:nvPr/>
        </p:nvPicPr>
        <p:blipFill>
          <a:blip r:embed="rId3" cstate="print"/>
          <a:srcRect/>
          <a:stretch>
            <a:fillRect/>
          </a:stretch>
        </p:blipFill>
        <p:spPr bwMode="auto">
          <a:xfrm>
            <a:off x="4160750" y="2843031"/>
            <a:ext cx="3960000" cy="3240000"/>
          </a:xfrm>
          <a:prstGeom prst="rect">
            <a:avLst/>
          </a:prstGeom>
          <a:noFill/>
          <a:ln w="9525">
            <a:noFill/>
            <a:miter lim="800000"/>
            <a:headEnd/>
            <a:tailEnd/>
          </a:ln>
          <a:effectLst/>
        </p:spPr>
      </p:pic>
      <p:pic>
        <p:nvPicPr>
          <p:cNvPr id="11" name="Picture 8"/>
          <p:cNvPicPr>
            <a:picLocks noChangeAspect="1" noChangeArrowheads="1"/>
          </p:cNvPicPr>
          <p:nvPr/>
        </p:nvPicPr>
        <p:blipFill>
          <a:blip r:embed="rId4" cstate="print"/>
          <a:srcRect/>
          <a:stretch>
            <a:fillRect/>
          </a:stretch>
        </p:blipFill>
        <p:spPr bwMode="auto">
          <a:xfrm>
            <a:off x="8195080" y="2843031"/>
            <a:ext cx="3960000" cy="3240000"/>
          </a:xfrm>
          <a:prstGeom prst="rect">
            <a:avLst/>
          </a:prstGeom>
          <a:noFill/>
          <a:ln w="9525">
            <a:noFill/>
            <a:miter lim="800000"/>
            <a:headEnd/>
            <a:tailEnd/>
          </a:ln>
          <a:effectLst/>
        </p:spPr>
      </p:pic>
      <p:sp>
        <p:nvSpPr>
          <p:cNvPr id="21" name="pole tekstowe 20">
            <a:extLst>
              <a:ext uri="{FF2B5EF4-FFF2-40B4-BE49-F238E27FC236}">
                <a16:creationId xmlns:a16="http://schemas.microsoft.com/office/drawing/2014/main" id="{4FA18423-6EAB-46D9-A580-F18B565458AD}"/>
              </a:ext>
            </a:extLst>
          </p:cNvPr>
          <p:cNvSpPr txBox="1"/>
          <p:nvPr/>
        </p:nvSpPr>
        <p:spPr>
          <a:xfrm>
            <a:off x="168322" y="1053480"/>
            <a:ext cx="11681694" cy="923330"/>
          </a:xfrm>
          <a:prstGeom prst="rect">
            <a:avLst/>
          </a:prstGeom>
          <a:noFill/>
        </p:spPr>
        <p:txBody>
          <a:bodyPr wrap="square" rtlCol="0">
            <a:spAutoFit/>
          </a:bodyPr>
          <a:lstStyle/>
          <a:p>
            <a:r>
              <a:rPr lang="pl-PL" b="1" dirty="0" err="1"/>
              <a:t>Actual</a:t>
            </a:r>
            <a:r>
              <a:rPr lang="pl-PL" b="1" dirty="0"/>
              <a:t> </a:t>
            </a:r>
            <a:r>
              <a:rPr lang="pl-PL" b="1" dirty="0" err="1"/>
              <a:t>evoptranspiration</a:t>
            </a:r>
            <a:r>
              <a:rPr lang="pl-PL" b="1" dirty="0"/>
              <a:t> index </a:t>
            </a:r>
            <a:r>
              <a:rPr lang="en-US" dirty="0"/>
              <a:t>product generated operationally </a:t>
            </a:r>
            <a:r>
              <a:rPr lang="pl-PL" dirty="0"/>
              <a:t>with the </a:t>
            </a:r>
            <a:r>
              <a:rPr lang="pl-PL" dirty="0" err="1"/>
              <a:t>use</a:t>
            </a:r>
            <a:r>
              <a:rPr lang="pl-PL" dirty="0"/>
              <a:t> of </a:t>
            </a:r>
            <a:r>
              <a:rPr lang="pl-PL" dirty="0">
                <a:cs typeface="Arial" pitchFamily="34" charset="0"/>
              </a:rPr>
              <a:t>ECMWF TESSEL SVAT model</a:t>
            </a:r>
            <a:r>
              <a:rPr lang="en-US" dirty="0"/>
              <a:t>e</a:t>
            </a:r>
            <a:r>
              <a:rPr lang="pl-PL" dirty="0"/>
              <a:t> with the </a:t>
            </a:r>
            <a:r>
              <a:rPr lang="pl-PL" dirty="0" err="1"/>
              <a:t>use</a:t>
            </a:r>
            <a:r>
              <a:rPr lang="pl-PL" dirty="0"/>
              <a:t> of </a:t>
            </a:r>
            <a:r>
              <a:rPr lang="en-US" dirty="0"/>
              <a:t>combination of remote-sensed data and atmospheric model outputs</a:t>
            </a:r>
            <a:r>
              <a:rPr lang="pl-PL" dirty="0"/>
              <a:t> LANDSAF</a:t>
            </a:r>
          </a:p>
          <a:p>
            <a:r>
              <a:rPr lang="pl-PL" b="1" dirty="0">
                <a:solidFill>
                  <a:srgbClr val="C00000"/>
                </a:solidFill>
              </a:rPr>
              <a:t> </a:t>
            </a:r>
            <a:endParaRPr lang="pl-PL" b="1" baseline="-25000" dirty="0">
              <a:solidFill>
                <a:srgbClr val="C00000"/>
              </a:solidFill>
            </a:endParaRPr>
          </a:p>
        </p:txBody>
      </p:sp>
      <p:grpSp>
        <p:nvGrpSpPr>
          <p:cNvPr id="22" name="Grupa 21">
            <a:extLst>
              <a:ext uri="{FF2B5EF4-FFF2-40B4-BE49-F238E27FC236}">
                <a16:creationId xmlns:a16="http://schemas.microsoft.com/office/drawing/2014/main" id="{E462B05F-95F4-439A-A6ED-41FEF8973B25}"/>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97D17E71-0041-4279-B48D-AC21C04B58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RESILIENCE INDICES</a:t>
              </a:r>
            </a:p>
          </p:txBody>
        </p:sp>
        <p:sp>
          <p:nvSpPr>
            <p:cNvPr id="24" name="Rectangle 12">
              <a:extLst>
                <a:ext uri="{FF2B5EF4-FFF2-40B4-BE49-F238E27FC236}">
                  <a16:creationId xmlns:a16="http://schemas.microsoft.com/office/drawing/2014/main" id="{5E44B43B-423A-40F5-B4AA-D030E4DE4533}"/>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73085CBE-7DE1-4E3D-BE13-39A1AF3173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15597" y="202551"/>
              <a:ext cx="1434419" cy="505710"/>
            </a:xfrm>
            <a:prstGeom prst="rect">
              <a:avLst/>
            </a:prstGeom>
          </p:spPr>
        </p:pic>
      </p:grpSp>
      <p:sp>
        <p:nvSpPr>
          <p:cNvPr id="26" name="pole tekstowe 25">
            <a:extLst>
              <a:ext uri="{FF2B5EF4-FFF2-40B4-BE49-F238E27FC236}">
                <a16:creationId xmlns:a16="http://schemas.microsoft.com/office/drawing/2014/main" id="{6CEDA1BB-B876-47B7-B027-F6305733C0EF}"/>
              </a:ext>
            </a:extLst>
          </p:cNvPr>
          <p:cNvSpPr txBox="1"/>
          <p:nvPr/>
        </p:nvSpPr>
        <p:spPr>
          <a:xfrm>
            <a:off x="2462938" y="2134663"/>
            <a:ext cx="1202497" cy="369332"/>
          </a:xfrm>
          <a:prstGeom prst="rect">
            <a:avLst/>
          </a:prstGeom>
          <a:noFill/>
        </p:spPr>
        <p:txBody>
          <a:bodyPr wrap="square" rtlCol="0">
            <a:spAutoFit/>
          </a:bodyPr>
          <a:lstStyle/>
          <a:p>
            <a:r>
              <a:rPr lang="pl-PL" b="1" dirty="0" err="1"/>
              <a:t>June</a:t>
            </a:r>
            <a:r>
              <a:rPr lang="pl-PL" b="1" dirty="0"/>
              <a:t> 2015</a:t>
            </a:r>
          </a:p>
        </p:txBody>
      </p:sp>
      <p:sp>
        <p:nvSpPr>
          <p:cNvPr id="27" name="pole tekstowe 26">
            <a:extLst>
              <a:ext uri="{FF2B5EF4-FFF2-40B4-BE49-F238E27FC236}">
                <a16:creationId xmlns:a16="http://schemas.microsoft.com/office/drawing/2014/main" id="{4518C2A3-9417-44B6-9039-CA6605C5EDF6}"/>
              </a:ext>
            </a:extLst>
          </p:cNvPr>
          <p:cNvSpPr txBox="1"/>
          <p:nvPr/>
        </p:nvSpPr>
        <p:spPr>
          <a:xfrm>
            <a:off x="6425638" y="2134750"/>
            <a:ext cx="1071127" cy="369332"/>
          </a:xfrm>
          <a:prstGeom prst="rect">
            <a:avLst/>
          </a:prstGeom>
          <a:noFill/>
        </p:spPr>
        <p:txBody>
          <a:bodyPr wrap="none" rtlCol="0">
            <a:spAutoFit/>
          </a:bodyPr>
          <a:lstStyle/>
          <a:p>
            <a:r>
              <a:rPr lang="pl-PL" b="1" dirty="0" err="1"/>
              <a:t>July</a:t>
            </a:r>
            <a:r>
              <a:rPr lang="pl-PL" b="1" dirty="0"/>
              <a:t> 2015</a:t>
            </a:r>
          </a:p>
        </p:txBody>
      </p:sp>
      <p:sp>
        <p:nvSpPr>
          <p:cNvPr id="28" name="pole tekstowe 27">
            <a:extLst>
              <a:ext uri="{FF2B5EF4-FFF2-40B4-BE49-F238E27FC236}">
                <a16:creationId xmlns:a16="http://schemas.microsoft.com/office/drawing/2014/main" id="{F8827764-9173-4E20-A398-4888310F8FF6}"/>
              </a:ext>
            </a:extLst>
          </p:cNvPr>
          <p:cNvSpPr txBox="1"/>
          <p:nvPr/>
        </p:nvSpPr>
        <p:spPr>
          <a:xfrm>
            <a:off x="10476495" y="2139960"/>
            <a:ext cx="1077539" cy="369332"/>
          </a:xfrm>
          <a:prstGeom prst="rect">
            <a:avLst/>
          </a:prstGeom>
          <a:noFill/>
        </p:spPr>
        <p:txBody>
          <a:bodyPr wrap="none" rtlCol="0">
            <a:spAutoFit/>
          </a:bodyPr>
          <a:lstStyle/>
          <a:p>
            <a:r>
              <a:rPr lang="pl-PL" b="1" dirty="0" err="1"/>
              <a:t>Aug</a:t>
            </a:r>
            <a:r>
              <a:rPr lang="pl-PL" b="1" dirty="0"/>
              <a:t>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descr="zwierciadło2.jpg">
            <a:extLst>
              <a:ext uri="{FF2B5EF4-FFF2-40B4-BE49-F238E27FC236}">
                <a16:creationId xmlns:a16="http://schemas.microsoft.com/office/drawing/2014/main" id="{6C5795D0-FA94-4AA4-8759-5774E7503DA4}"/>
              </a:ext>
            </a:extLst>
          </p:cNvPr>
          <p:cNvPicPr>
            <a:picLocks noChangeAspect="1"/>
          </p:cNvPicPr>
          <p:nvPr/>
        </p:nvPicPr>
        <p:blipFill>
          <a:blip r:embed="rId3" cstate="print"/>
          <a:srcRect l="8657" t="12457" r="8657" b="9676"/>
          <a:stretch>
            <a:fillRect/>
          </a:stretch>
        </p:blipFill>
        <p:spPr>
          <a:xfrm>
            <a:off x="135554" y="3835896"/>
            <a:ext cx="4482000" cy="2988000"/>
          </a:xfrm>
          <a:prstGeom prst="rect">
            <a:avLst/>
          </a:prstGeom>
        </p:spPr>
      </p:pic>
      <p:pic>
        <p:nvPicPr>
          <p:cNvPr id="14" name="Obraz 13" descr="kompleksy1.jpg">
            <a:extLst>
              <a:ext uri="{FF2B5EF4-FFF2-40B4-BE49-F238E27FC236}">
                <a16:creationId xmlns:a16="http://schemas.microsoft.com/office/drawing/2014/main" id="{33D37C62-3F4A-4B8E-9F0D-B5A8C3C3EFA0}"/>
              </a:ext>
            </a:extLst>
          </p:cNvPr>
          <p:cNvPicPr>
            <a:picLocks noChangeAspect="1"/>
          </p:cNvPicPr>
          <p:nvPr/>
        </p:nvPicPr>
        <p:blipFill rotWithShape="1">
          <a:blip r:embed="rId4" cstate="print"/>
          <a:srcRect l="3937" t="9733" r="4025" b="5314"/>
          <a:stretch/>
        </p:blipFill>
        <p:spPr>
          <a:xfrm>
            <a:off x="6026083" y="3835896"/>
            <a:ext cx="4572776" cy="2988000"/>
          </a:xfrm>
          <a:prstGeom prst="rect">
            <a:avLst/>
          </a:prstGeom>
        </p:spPr>
      </p:pic>
      <p:pic>
        <p:nvPicPr>
          <p:cNvPr id="9" name="Obraz 8" descr="pokrycie terenu2.jpg">
            <a:extLst>
              <a:ext uri="{FF2B5EF4-FFF2-40B4-BE49-F238E27FC236}">
                <a16:creationId xmlns:a16="http://schemas.microsoft.com/office/drawing/2014/main" id="{4DE3D021-CA6B-4EE2-9E9C-3CB64AB49D8D}"/>
              </a:ext>
            </a:extLst>
          </p:cNvPr>
          <p:cNvPicPr>
            <a:picLocks noChangeAspect="1"/>
          </p:cNvPicPr>
          <p:nvPr/>
        </p:nvPicPr>
        <p:blipFill>
          <a:blip r:embed="rId5" cstate="print"/>
          <a:srcRect l="9149" t="12457" r="8657" b="12457"/>
          <a:stretch>
            <a:fillRect/>
          </a:stretch>
        </p:blipFill>
        <p:spPr>
          <a:xfrm>
            <a:off x="369456" y="993714"/>
            <a:ext cx="4620361" cy="2988000"/>
          </a:xfrm>
          <a:prstGeom prst="rect">
            <a:avLst/>
          </a:prstGeom>
        </p:spPr>
      </p:pic>
      <p:pic>
        <p:nvPicPr>
          <p:cNvPr id="10" name="Obraz 9" descr="typ_gleby2.jpg">
            <a:extLst>
              <a:ext uri="{FF2B5EF4-FFF2-40B4-BE49-F238E27FC236}">
                <a16:creationId xmlns:a16="http://schemas.microsoft.com/office/drawing/2014/main" id="{7135BB6D-6C18-456F-8EFE-7963ABA5A41B}"/>
              </a:ext>
            </a:extLst>
          </p:cNvPr>
          <p:cNvPicPr>
            <a:picLocks noChangeAspect="1"/>
          </p:cNvPicPr>
          <p:nvPr/>
        </p:nvPicPr>
        <p:blipFill>
          <a:blip r:embed="rId6" cstate="print"/>
          <a:srcRect l="11118" t="9676" r="4719" b="8981"/>
          <a:stretch>
            <a:fillRect/>
          </a:stretch>
        </p:blipFill>
        <p:spPr>
          <a:xfrm>
            <a:off x="6261040" y="876363"/>
            <a:ext cx="4367128" cy="2988000"/>
          </a:xfrm>
          <a:prstGeom prst="rect">
            <a:avLst/>
          </a:prstGeom>
        </p:spPr>
      </p:pic>
      <p:sp>
        <p:nvSpPr>
          <p:cNvPr id="11" name="pole tekstowe 10">
            <a:extLst>
              <a:ext uri="{FF2B5EF4-FFF2-40B4-BE49-F238E27FC236}">
                <a16:creationId xmlns:a16="http://schemas.microsoft.com/office/drawing/2014/main" id="{96C06EAD-35EA-4A1D-997A-1A23E5C30CF2}"/>
              </a:ext>
            </a:extLst>
          </p:cNvPr>
          <p:cNvSpPr txBox="1"/>
          <p:nvPr/>
        </p:nvSpPr>
        <p:spPr>
          <a:xfrm>
            <a:off x="7051742" y="3416830"/>
            <a:ext cx="2377439" cy="369332"/>
          </a:xfrm>
          <a:prstGeom prst="rect">
            <a:avLst/>
          </a:prstGeom>
          <a:noFill/>
        </p:spPr>
        <p:txBody>
          <a:bodyPr wrap="square">
            <a:spAutoFit/>
          </a:bodyPr>
          <a:lstStyle/>
          <a:p>
            <a:r>
              <a:rPr lang="pl-PL" dirty="0" err="1">
                <a:ea typeface="Times New Roman" panose="02020603050405020304" pitchFamily="18" charset="0"/>
              </a:rPr>
              <a:t>Soil</a:t>
            </a:r>
            <a:r>
              <a:rPr lang="pl-PL" dirty="0">
                <a:ea typeface="Times New Roman" panose="02020603050405020304" pitchFamily="18" charset="0"/>
              </a:rPr>
              <a:t> </a:t>
            </a:r>
            <a:r>
              <a:rPr lang="pl-PL" dirty="0" err="1">
                <a:ea typeface="Times New Roman" panose="02020603050405020304" pitchFamily="18" charset="0"/>
              </a:rPr>
              <a:t>classes</a:t>
            </a:r>
            <a:endParaRPr lang="pl-PL" dirty="0"/>
          </a:p>
        </p:txBody>
      </p:sp>
      <p:sp>
        <p:nvSpPr>
          <p:cNvPr id="15" name="pole tekstowe 14">
            <a:extLst>
              <a:ext uri="{FF2B5EF4-FFF2-40B4-BE49-F238E27FC236}">
                <a16:creationId xmlns:a16="http://schemas.microsoft.com/office/drawing/2014/main" id="{5F9B2A5A-3C22-4562-AE0C-C05D18BE12A6}"/>
              </a:ext>
            </a:extLst>
          </p:cNvPr>
          <p:cNvSpPr txBox="1"/>
          <p:nvPr/>
        </p:nvSpPr>
        <p:spPr>
          <a:xfrm>
            <a:off x="7111407" y="6191883"/>
            <a:ext cx="3238042" cy="369332"/>
          </a:xfrm>
          <a:prstGeom prst="rect">
            <a:avLst/>
          </a:prstGeom>
          <a:noFill/>
        </p:spPr>
        <p:txBody>
          <a:bodyPr wrap="square">
            <a:spAutoFit/>
          </a:bodyPr>
          <a:lstStyle/>
          <a:p>
            <a:r>
              <a:rPr lang="pl-PL" dirty="0" err="1">
                <a:ea typeface="Times New Roman" panose="02020603050405020304" pitchFamily="18" charset="0"/>
              </a:rPr>
              <a:t>Soil-agricutural</a:t>
            </a:r>
            <a:r>
              <a:rPr lang="pl-PL" dirty="0">
                <a:ea typeface="Times New Roman" panose="02020603050405020304" pitchFamily="18" charset="0"/>
              </a:rPr>
              <a:t> </a:t>
            </a:r>
            <a:r>
              <a:rPr lang="pl-PL" dirty="0" err="1">
                <a:ea typeface="Times New Roman" panose="02020603050405020304" pitchFamily="18" charset="0"/>
              </a:rPr>
              <a:t>maps</a:t>
            </a:r>
            <a:endParaRPr lang="pl-PL" dirty="0"/>
          </a:p>
        </p:txBody>
      </p:sp>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RESILIENCE INDICES</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5597" y="202551"/>
              <a:ext cx="1434419" cy="505710"/>
            </a:xfrm>
            <a:prstGeom prst="rect">
              <a:avLst/>
            </a:prstGeom>
          </p:spPr>
        </p:pic>
      </p:grpSp>
      <p:sp>
        <p:nvSpPr>
          <p:cNvPr id="26" name="pole tekstowe 25">
            <a:extLst>
              <a:ext uri="{FF2B5EF4-FFF2-40B4-BE49-F238E27FC236}">
                <a16:creationId xmlns:a16="http://schemas.microsoft.com/office/drawing/2014/main" id="{19019312-65ED-40FE-902B-E530CF7FBB53}"/>
              </a:ext>
            </a:extLst>
          </p:cNvPr>
          <p:cNvSpPr txBox="1"/>
          <p:nvPr/>
        </p:nvSpPr>
        <p:spPr>
          <a:xfrm>
            <a:off x="1814305" y="3466564"/>
            <a:ext cx="4391347" cy="369332"/>
          </a:xfrm>
          <a:prstGeom prst="rect">
            <a:avLst/>
          </a:prstGeom>
          <a:noFill/>
        </p:spPr>
        <p:txBody>
          <a:bodyPr wrap="square">
            <a:spAutoFit/>
          </a:bodyPr>
          <a:lstStyle/>
          <a:p>
            <a:r>
              <a:rPr lang="pl-PL" dirty="0" err="1"/>
              <a:t>Distance</a:t>
            </a:r>
            <a:r>
              <a:rPr lang="pl-PL" dirty="0"/>
              <a:t> to </a:t>
            </a:r>
            <a:r>
              <a:rPr lang="pl-PL" dirty="0" err="1"/>
              <a:t>road</a:t>
            </a:r>
            <a:endParaRPr lang="pl-PL" dirty="0"/>
          </a:p>
        </p:txBody>
      </p:sp>
      <p:sp>
        <p:nvSpPr>
          <p:cNvPr id="27" name="pole tekstowe 26">
            <a:extLst>
              <a:ext uri="{FF2B5EF4-FFF2-40B4-BE49-F238E27FC236}">
                <a16:creationId xmlns:a16="http://schemas.microsoft.com/office/drawing/2014/main" id="{DBF64A4D-28C9-4E6B-A0C2-E040E1E42665}"/>
              </a:ext>
            </a:extLst>
          </p:cNvPr>
          <p:cNvSpPr txBox="1"/>
          <p:nvPr/>
        </p:nvSpPr>
        <p:spPr>
          <a:xfrm>
            <a:off x="3126145" y="6183066"/>
            <a:ext cx="2969855" cy="369332"/>
          </a:xfrm>
          <a:prstGeom prst="rect">
            <a:avLst/>
          </a:prstGeom>
          <a:noFill/>
        </p:spPr>
        <p:txBody>
          <a:bodyPr wrap="square">
            <a:spAutoFit/>
          </a:bodyPr>
          <a:lstStyle/>
          <a:p>
            <a:r>
              <a:rPr lang="pl-PL" dirty="0" err="1"/>
              <a:t>Groundwater</a:t>
            </a:r>
            <a:r>
              <a:rPr lang="pl-PL" dirty="0"/>
              <a:t> </a:t>
            </a:r>
            <a:r>
              <a:rPr lang="pl-PL" dirty="0" err="1"/>
              <a:t>levels</a:t>
            </a:r>
            <a:endParaRPr lang="pl-PL" dirty="0"/>
          </a:p>
        </p:txBody>
      </p:sp>
    </p:spTree>
    <p:extLst>
      <p:ext uri="{BB962C8B-B14F-4D97-AF65-F5344CB8AC3E}">
        <p14:creationId xmlns:p14="http://schemas.microsoft.com/office/powerpoint/2010/main" val="31022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ASSESSMENT</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sp>
        <p:nvSpPr>
          <p:cNvPr id="5" name="pole tekstowe 4">
            <a:extLst>
              <a:ext uri="{FF2B5EF4-FFF2-40B4-BE49-F238E27FC236}">
                <a16:creationId xmlns:a16="http://schemas.microsoft.com/office/drawing/2014/main" id="{CCF0330C-F0CB-A1B7-FE22-0116332305E1}"/>
              </a:ext>
            </a:extLst>
          </p:cNvPr>
          <p:cNvSpPr txBox="1"/>
          <p:nvPr/>
        </p:nvSpPr>
        <p:spPr>
          <a:xfrm>
            <a:off x="706027" y="1535574"/>
            <a:ext cx="5187141" cy="2957861"/>
          </a:xfrm>
          <a:prstGeom prst="rect">
            <a:avLst/>
          </a:prstGeom>
          <a:noFill/>
        </p:spPr>
        <p:txBody>
          <a:bodyPr wrap="square" rtlCol="0">
            <a:spAutoFit/>
          </a:bodyPr>
          <a:lstStyle/>
          <a:p>
            <a:pPr>
              <a:lnSpc>
                <a:spcPct val="150000"/>
              </a:lnSpc>
            </a:pPr>
            <a:r>
              <a:rPr lang="pl-PL" dirty="0" err="1"/>
              <a:t>Risk</a:t>
            </a:r>
            <a:r>
              <a:rPr lang="pl-PL" dirty="0"/>
              <a:t> </a:t>
            </a:r>
            <a:r>
              <a:rPr lang="pl-PL" dirty="0" err="1"/>
              <a:t>assessment</a:t>
            </a:r>
            <a:r>
              <a:rPr lang="pl-PL" dirty="0"/>
              <a:t>:</a:t>
            </a:r>
          </a:p>
          <a:p>
            <a:pPr marL="285750" indent="-285750">
              <a:lnSpc>
                <a:spcPct val="150000"/>
              </a:lnSpc>
              <a:buFont typeface="Arial" panose="020B0604020202020204" pitchFamily="34" charset="0"/>
              <a:buChar char="•"/>
            </a:pPr>
            <a:r>
              <a:rPr lang="pl-PL" dirty="0"/>
              <a:t>Hazard</a:t>
            </a:r>
          </a:p>
          <a:p>
            <a:pPr marL="285750" indent="-285750">
              <a:lnSpc>
                <a:spcPct val="150000"/>
              </a:lnSpc>
              <a:buFont typeface="Arial" panose="020B0604020202020204" pitchFamily="34" charset="0"/>
              <a:buChar char="•"/>
            </a:pPr>
            <a:r>
              <a:rPr lang="pl-PL" dirty="0" err="1"/>
              <a:t>Exposure</a:t>
            </a:r>
            <a:endParaRPr lang="pl-PL" dirty="0"/>
          </a:p>
          <a:p>
            <a:pPr marL="285750" indent="-285750">
              <a:lnSpc>
                <a:spcPct val="150000"/>
              </a:lnSpc>
              <a:buFont typeface="Arial" panose="020B0604020202020204" pitchFamily="34" charset="0"/>
              <a:buChar char="•"/>
            </a:pPr>
            <a:r>
              <a:rPr lang="pl-PL" dirty="0" err="1"/>
              <a:t>Vulnerability</a:t>
            </a:r>
            <a:r>
              <a:rPr lang="pl-PL" dirty="0"/>
              <a:t> : </a:t>
            </a:r>
          </a:p>
          <a:p>
            <a:pPr marL="1077913" indent="-541338">
              <a:lnSpc>
                <a:spcPct val="150000"/>
              </a:lnSpc>
              <a:buFont typeface="Wingdings" panose="05000000000000000000" pitchFamily="2" charset="2"/>
              <a:buChar char="v"/>
              <a:tabLst>
                <a:tab pos="806450" algn="l"/>
              </a:tabLst>
            </a:pPr>
            <a:r>
              <a:rPr lang="pl-PL" dirty="0" err="1"/>
              <a:t>Resilience</a:t>
            </a:r>
            <a:r>
              <a:rPr lang="pl-PL" dirty="0"/>
              <a:t> (management/policy)</a:t>
            </a:r>
          </a:p>
          <a:p>
            <a:pPr marL="1077913" indent="-541338">
              <a:lnSpc>
                <a:spcPct val="150000"/>
              </a:lnSpc>
              <a:buFont typeface="Wingdings" panose="05000000000000000000" pitchFamily="2" charset="2"/>
              <a:buChar char="v"/>
              <a:tabLst>
                <a:tab pos="806450" algn="l"/>
              </a:tabLst>
            </a:pPr>
            <a:r>
              <a:rPr lang="pl-PL" dirty="0" err="1"/>
              <a:t>Consequences</a:t>
            </a:r>
            <a:endParaRPr lang="pl-PL" dirty="0"/>
          </a:p>
          <a:p>
            <a:pPr>
              <a:lnSpc>
                <a:spcPct val="150000"/>
              </a:lnSpc>
            </a:pPr>
            <a:endParaRPr lang="pl-PL" dirty="0"/>
          </a:p>
        </p:txBody>
      </p:sp>
    </p:spTree>
    <p:extLst>
      <p:ext uri="{BB962C8B-B14F-4D97-AF65-F5344CB8AC3E}">
        <p14:creationId xmlns:p14="http://schemas.microsoft.com/office/powerpoint/2010/main" val="83648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ASSESSMENT</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sp>
        <p:nvSpPr>
          <p:cNvPr id="3" name="pole tekstowe 2">
            <a:extLst>
              <a:ext uri="{FF2B5EF4-FFF2-40B4-BE49-F238E27FC236}">
                <a16:creationId xmlns:a16="http://schemas.microsoft.com/office/drawing/2014/main" id="{1E3151DE-D7AA-9B36-2E30-C7A1D0D9B73D}"/>
              </a:ext>
            </a:extLst>
          </p:cNvPr>
          <p:cNvSpPr txBox="1"/>
          <p:nvPr/>
        </p:nvSpPr>
        <p:spPr>
          <a:xfrm>
            <a:off x="357542" y="1073993"/>
            <a:ext cx="994183" cy="369332"/>
          </a:xfrm>
          <a:prstGeom prst="rect">
            <a:avLst/>
          </a:prstGeom>
          <a:noFill/>
        </p:spPr>
        <p:txBody>
          <a:bodyPr wrap="none" rtlCol="0">
            <a:spAutoFit/>
          </a:bodyPr>
          <a:lstStyle/>
          <a:p>
            <a:r>
              <a:rPr lang="pl-PL" b="1" dirty="0"/>
              <a:t>HAZARD</a:t>
            </a:r>
          </a:p>
        </p:txBody>
      </p:sp>
      <p:graphicFrame>
        <p:nvGraphicFramePr>
          <p:cNvPr id="4" name="Tabela 3">
            <a:extLst>
              <a:ext uri="{FF2B5EF4-FFF2-40B4-BE49-F238E27FC236}">
                <a16:creationId xmlns:a16="http://schemas.microsoft.com/office/drawing/2014/main" id="{7158180B-3FE5-6B9B-C714-9036E027BC6D}"/>
              </a:ext>
            </a:extLst>
          </p:cNvPr>
          <p:cNvGraphicFramePr>
            <a:graphicFrameLocks noGrp="1"/>
          </p:cNvGraphicFramePr>
          <p:nvPr>
            <p:extLst>
              <p:ext uri="{D42A27DB-BD31-4B8C-83A1-F6EECF244321}">
                <p14:modId xmlns:p14="http://schemas.microsoft.com/office/powerpoint/2010/main" val="2746990781"/>
              </p:ext>
            </p:extLst>
          </p:nvPr>
        </p:nvGraphicFramePr>
        <p:xfrm>
          <a:off x="282633" y="1786725"/>
          <a:ext cx="11618616" cy="3997281"/>
        </p:xfrm>
        <a:graphic>
          <a:graphicData uri="http://schemas.openxmlformats.org/drawingml/2006/table">
            <a:tbl>
              <a:tblPr firstRow="1" firstCol="1" bandRow="1">
                <a:tableStyleId>{D27102A9-8310-4765-A935-A1911B00CA55}</a:tableStyleId>
              </a:tblPr>
              <a:tblGrid>
                <a:gridCol w="5104014">
                  <a:extLst>
                    <a:ext uri="{9D8B030D-6E8A-4147-A177-3AD203B41FA5}">
                      <a16:colId xmlns:a16="http://schemas.microsoft.com/office/drawing/2014/main" val="2261413113"/>
                    </a:ext>
                  </a:extLst>
                </a:gridCol>
                <a:gridCol w="3250277">
                  <a:extLst>
                    <a:ext uri="{9D8B030D-6E8A-4147-A177-3AD203B41FA5}">
                      <a16:colId xmlns:a16="http://schemas.microsoft.com/office/drawing/2014/main" val="1291213460"/>
                    </a:ext>
                  </a:extLst>
                </a:gridCol>
                <a:gridCol w="3264325">
                  <a:extLst>
                    <a:ext uri="{9D8B030D-6E8A-4147-A177-3AD203B41FA5}">
                      <a16:colId xmlns:a16="http://schemas.microsoft.com/office/drawing/2014/main" val="3256948364"/>
                    </a:ext>
                  </a:extLst>
                </a:gridCol>
              </a:tblGrid>
              <a:tr h="302508">
                <a:tc>
                  <a:txBody>
                    <a:bodyPr/>
                    <a:lstStyle/>
                    <a:p>
                      <a:pPr>
                        <a:lnSpc>
                          <a:spcPct val="115000"/>
                        </a:lnSpc>
                        <a:spcAft>
                          <a:spcPts val="1000"/>
                        </a:spcAft>
                      </a:pPr>
                      <a:r>
                        <a:rPr lang="en-GB" sz="1600">
                          <a:effectLst/>
                          <a:latin typeface="Calibri" panose="020F0502020204030204" pitchFamily="34" charset="0"/>
                          <a:cs typeface="Calibri" panose="020F0502020204030204" pitchFamily="34" charset="0"/>
                        </a:rPr>
                        <a:t> </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txBody>
                  <a:tcPr marL="44984" marR="44984" marT="0" marB="0"/>
                </a:tc>
                <a:tc>
                  <a:txBody>
                    <a:bodyPr/>
                    <a:lstStyle/>
                    <a:p>
                      <a:pPr algn="ctr">
                        <a:lnSpc>
                          <a:spcPct val="115000"/>
                        </a:lnSpc>
                        <a:spcAft>
                          <a:spcPts val="1000"/>
                        </a:spcAft>
                      </a:pPr>
                      <a:r>
                        <a:rPr lang="en-GB" sz="1600">
                          <a:effectLst/>
                          <a:latin typeface="Calibri" panose="020F0502020204030204" pitchFamily="34" charset="0"/>
                          <a:cs typeface="Calibri" panose="020F0502020204030204" pitchFamily="34" charset="0"/>
                        </a:rPr>
                        <a:t>2006</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txBody>
                  <a:tcPr marL="44984" marR="44984" marT="0" marB="0"/>
                </a:tc>
                <a:tc>
                  <a:txBody>
                    <a:bodyPr/>
                    <a:lstStyle/>
                    <a:p>
                      <a:pPr algn="ctr">
                        <a:lnSpc>
                          <a:spcPct val="115000"/>
                        </a:lnSpc>
                        <a:spcAft>
                          <a:spcPts val="1000"/>
                        </a:spcAft>
                      </a:pPr>
                      <a:r>
                        <a:rPr lang="en-GB" sz="1600">
                          <a:effectLst/>
                          <a:latin typeface="Calibri" panose="020F0502020204030204" pitchFamily="34" charset="0"/>
                          <a:cs typeface="Calibri" panose="020F0502020204030204" pitchFamily="34" charset="0"/>
                        </a:rPr>
                        <a:t>2015</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txBody>
                  <a:tcPr marL="44984" marR="44984" marT="0" marB="0"/>
                </a:tc>
                <a:extLst>
                  <a:ext uri="{0D108BD9-81ED-4DB2-BD59-A6C34878D82A}">
                    <a16:rowId xmlns:a16="http://schemas.microsoft.com/office/drawing/2014/main" val="2835333285"/>
                  </a:ext>
                </a:extLst>
              </a:tr>
              <a:tr h="1584409">
                <a:tc>
                  <a:txBody>
                    <a:bodyPr/>
                    <a:lstStyle/>
                    <a:p>
                      <a:pPr>
                        <a:lnSpc>
                          <a:spcPct val="115000"/>
                        </a:lnSpc>
                        <a:spcAft>
                          <a:spcPts val="100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DURATION OF SOIL MOISTURE DROUGHT </a:t>
                      </a:r>
                      <a:r>
                        <a:rPr lang="en-GB"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 the (or more) respective indicator(s) the duration estimate is based on)</a:t>
                      </a:r>
                      <a:endParaRPr lang="pl-P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EDI</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mid Jun – end of July</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1,5 months</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EDI</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mid May – end of the year </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7,5 months</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64230750"/>
                  </a:ext>
                </a:extLst>
              </a:tr>
              <a:tr h="376152">
                <a:tc>
                  <a:txBody>
                    <a:bodyPr/>
                    <a:lstStyle/>
                    <a:p>
                      <a:pPr algn="r">
                        <a:lnSpc>
                          <a:spcPct val="115000"/>
                        </a:lnSpc>
                        <a:spcAft>
                          <a:spcPts val="100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of evidence</a:t>
                      </a:r>
                      <a:endParaRPr lang="pl-P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de-DE" sz="1600" dirty="0">
                          <a:effectLst/>
                          <a:latin typeface="Calibri" panose="020F0502020204030204" pitchFamily="34" charset="0"/>
                          <a:ea typeface="Times New Roman" panose="02020603050405020304" pitchFamily="18" charset="0"/>
                          <a:cs typeface="Calibri" panose="020F0502020204030204" pitchFamily="34" charset="0"/>
                        </a:rPr>
                        <a:t>robust</a:t>
                      </a:r>
                      <a:endParaRPr lang="pl-P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15000"/>
                        </a:lnSpc>
                        <a:spcAft>
                          <a:spcPts val="1000"/>
                        </a:spcAft>
                      </a:pPr>
                      <a:r>
                        <a:rPr lang="de-DE" sz="1600" dirty="0">
                          <a:effectLst/>
                          <a:latin typeface="Calibri" panose="020F0502020204030204" pitchFamily="34" charset="0"/>
                          <a:ea typeface="Times New Roman" panose="02020603050405020304" pitchFamily="18" charset="0"/>
                          <a:cs typeface="Calibri" panose="020F0502020204030204" pitchFamily="34" charset="0"/>
                        </a:rPr>
                        <a:t>robust</a:t>
                      </a:r>
                      <a:endParaRPr lang="pl-P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39127947"/>
                  </a:ext>
                </a:extLst>
              </a:tr>
              <a:tr h="1358060">
                <a:tc>
                  <a:txBody>
                    <a:bodyPr/>
                    <a:lstStyle/>
                    <a:p>
                      <a:pPr>
                        <a:lnSpc>
                          <a:spcPct val="115000"/>
                        </a:lnSpc>
                        <a:spcAft>
                          <a:spcPts val="100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SEVERITY OF SOIL MOISTURE DROUGHT </a:t>
                      </a:r>
                      <a:r>
                        <a:rPr lang="en-GB"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 the (or more) respective indicator(s) the severity estimate is based on)</a:t>
                      </a:r>
                      <a:endParaRPr lang="pl-P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SPEI</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extremely dry </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(SPEI &lt;-2)</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SPEI</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extremely dry </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1000"/>
                        </a:spcAft>
                      </a:pPr>
                      <a:r>
                        <a:rPr lang="de-DE" sz="1600">
                          <a:effectLst/>
                          <a:latin typeface="Calibri" panose="020F0502020204030204" pitchFamily="34" charset="0"/>
                          <a:ea typeface="Times New Roman" panose="02020603050405020304" pitchFamily="18" charset="0"/>
                          <a:cs typeface="Calibri" panose="020F0502020204030204" pitchFamily="34" charset="0"/>
                        </a:rPr>
                        <a:t>(SPEI &lt;-2)</a:t>
                      </a:r>
                      <a:endParaRPr lang="pl-PL"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12343447"/>
                  </a:ext>
                </a:extLst>
              </a:tr>
              <a:tr h="376152">
                <a:tc>
                  <a:txBody>
                    <a:bodyPr/>
                    <a:lstStyle/>
                    <a:p>
                      <a:pPr algn="r">
                        <a:lnSpc>
                          <a:spcPct val="115000"/>
                        </a:lnSpc>
                        <a:spcAft>
                          <a:spcPts val="100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level of evidence</a:t>
                      </a:r>
                      <a:endParaRPr lang="pl-P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15000"/>
                        </a:lnSpc>
                        <a:spcAft>
                          <a:spcPts val="1000"/>
                        </a:spcAf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robust</a:t>
                      </a:r>
                      <a:endParaRPr lang="pl-PL"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lnSpc>
                          <a:spcPct val="115000"/>
                        </a:lnSpc>
                        <a:spcAft>
                          <a:spcPts val="1000"/>
                        </a:spcAf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robust</a:t>
                      </a:r>
                      <a:endParaRPr lang="pl-PL"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13268594"/>
                  </a:ext>
                </a:extLst>
              </a:tr>
            </a:tbl>
          </a:graphicData>
        </a:graphic>
      </p:graphicFrame>
    </p:spTree>
    <p:extLst>
      <p:ext uri="{BB962C8B-B14F-4D97-AF65-F5344CB8AC3E}">
        <p14:creationId xmlns:p14="http://schemas.microsoft.com/office/powerpoint/2010/main" val="246925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ASSESSMENT</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sp>
        <p:nvSpPr>
          <p:cNvPr id="3" name="pole tekstowe 2">
            <a:extLst>
              <a:ext uri="{FF2B5EF4-FFF2-40B4-BE49-F238E27FC236}">
                <a16:creationId xmlns:a16="http://schemas.microsoft.com/office/drawing/2014/main" id="{1E3151DE-D7AA-9B36-2E30-C7A1D0D9B73D}"/>
              </a:ext>
            </a:extLst>
          </p:cNvPr>
          <p:cNvSpPr txBox="1"/>
          <p:nvPr/>
        </p:nvSpPr>
        <p:spPr>
          <a:xfrm>
            <a:off x="357542" y="1004360"/>
            <a:ext cx="1204176" cy="369332"/>
          </a:xfrm>
          <a:prstGeom prst="rect">
            <a:avLst/>
          </a:prstGeom>
          <a:noFill/>
        </p:spPr>
        <p:txBody>
          <a:bodyPr wrap="none" rtlCol="0">
            <a:spAutoFit/>
          </a:bodyPr>
          <a:lstStyle/>
          <a:p>
            <a:r>
              <a:rPr lang="pl-PL" b="1" dirty="0"/>
              <a:t>EXPOSURE</a:t>
            </a:r>
          </a:p>
        </p:txBody>
      </p:sp>
      <p:graphicFrame>
        <p:nvGraphicFramePr>
          <p:cNvPr id="5" name="Tabela 4">
            <a:extLst>
              <a:ext uri="{FF2B5EF4-FFF2-40B4-BE49-F238E27FC236}">
                <a16:creationId xmlns:a16="http://schemas.microsoft.com/office/drawing/2014/main" id="{73FE33B9-E58C-8241-8254-CD35488A85B9}"/>
              </a:ext>
            </a:extLst>
          </p:cNvPr>
          <p:cNvGraphicFramePr>
            <a:graphicFrameLocks noGrp="1"/>
          </p:cNvGraphicFramePr>
          <p:nvPr>
            <p:extLst>
              <p:ext uri="{D42A27DB-BD31-4B8C-83A1-F6EECF244321}">
                <p14:modId xmlns:p14="http://schemas.microsoft.com/office/powerpoint/2010/main" val="1127158514"/>
              </p:ext>
            </p:extLst>
          </p:nvPr>
        </p:nvGraphicFramePr>
        <p:xfrm>
          <a:off x="198120" y="1709862"/>
          <a:ext cx="11795759" cy="2942746"/>
        </p:xfrm>
        <a:graphic>
          <a:graphicData uri="http://schemas.openxmlformats.org/drawingml/2006/table">
            <a:tbl>
              <a:tblPr firstRow="1" firstCol="1" bandRow="1">
                <a:tableStyleId>{D27102A9-8310-4765-A935-A1911B00CA55}</a:tableStyleId>
              </a:tblPr>
              <a:tblGrid>
                <a:gridCol w="4696690">
                  <a:extLst>
                    <a:ext uri="{9D8B030D-6E8A-4147-A177-3AD203B41FA5}">
                      <a16:colId xmlns:a16="http://schemas.microsoft.com/office/drawing/2014/main" val="286663355"/>
                    </a:ext>
                  </a:extLst>
                </a:gridCol>
                <a:gridCol w="3699164">
                  <a:extLst>
                    <a:ext uri="{9D8B030D-6E8A-4147-A177-3AD203B41FA5}">
                      <a16:colId xmlns:a16="http://schemas.microsoft.com/office/drawing/2014/main" val="707080123"/>
                    </a:ext>
                  </a:extLst>
                </a:gridCol>
                <a:gridCol w="3399905">
                  <a:extLst>
                    <a:ext uri="{9D8B030D-6E8A-4147-A177-3AD203B41FA5}">
                      <a16:colId xmlns:a16="http://schemas.microsoft.com/office/drawing/2014/main" val="2385523578"/>
                    </a:ext>
                  </a:extLst>
                </a:gridCol>
              </a:tblGrid>
              <a:tr h="442377">
                <a:tc>
                  <a:txBody>
                    <a:bodyPr/>
                    <a:lstStyle/>
                    <a:p>
                      <a:pPr>
                        <a:lnSpc>
                          <a:spcPct val="115000"/>
                        </a:lnSpc>
                        <a:spcAft>
                          <a:spcPts val="1000"/>
                        </a:spcAft>
                      </a:pPr>
                      <a:r>
                        <a:rPr lang="en-GB" sz="1600" dirty="0">
                          <a:effectLst/>
                        </a:rPr>
                        <a:t>NUMBER OF PEOPLE EXPOSED AND/OR AREA EXPOSED</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nchor="ctr"/>
                </a:tc>
                <a:tc>
                  <a:txBody>
                    <a:bodyPr/>
                    <a:lstStyle/>
                    <a:p>
                      <a:pPr>
                        <a:lnSpc>
                          <a:spcPct val="115000"/>
                        </a:lnSpc>
                        <a:spcAft>
                          <a:spcPts val="1000"/>
                        </a:spcAft>
                      </a:pPr>
                      <a:r>
                        <a:rPr lang="de-DE" sz="1600" b="0" dirty="0" err="1">
                          <a:effectLst/>
                        </a:rPr>
                        <a:t>sown</a:t>
                      </a:r>
                      <a:r>
                        <a:rPr lang="de-DE" sz="1600" b="0" dirty="0">
                          <a:effectLst/>
                        </a:rPr>
                        <a:t> </a:t>
                      </a:r>
                      <a:r>
                        <a:rPr lang="de-DE" sz="1600" b="0" dirty="0" err="1">
                          <a:effectLst/>
                        </a:rPr>
                        <a:t>area</a:t>
                      </a:r>
                      <a:r>
                        <a:rPr lang="de-DE" sz="1600" b="0" dirty="0">
                          <a:effectLst/>
                        </a:rPr>
                        <a:t>: 1488.2</a:t>
                      </a:r>
                      <a:r>
                        <a:rPr lang="pl-PL" sz="1600" b="0" dirty="0">
                          <a:effectLst/>
                        </a:rPr>
                        <a:t> </a:t>
                      </a:r>
                      <a:r>
                        <a:rPr lang="de-DE" sz="1600" b="0" dirty="0" err="1">
                          <a:effectLst/>
                        </a:rPr>
                        <a:t>thous</a:t>
                      </a:r>
                      <a:r>
                        <a:rPr lang="de-DE" sz="1600" b="0" dirty="0">
                          <a:effectLst/>
                        </a:rPr>
                        <a:t>. ha </a:t>
                      </a:r>
                      <a:endParaRPr lang="pl-PL" sz="1600" b="0" dirty="0">
                        <a:effectLst/>
                        <a:latin typeface="+mn-lt"/>
                        <a:ea typeface="Times New Roman" panose="02020603050405020304" pitchFamily="18" charset="0"/>
                        <a:cs typeface="Times New Roman" panose="02020603050405020304" pitchFamily="18" charset="0"/>
                      </a:endParaRPr>
                    </a:p>
                  </a:txBody>
                  <a:tcPr marL="52491" marR="52491" marT="0" marB="0"/>
                </a:tc>
                <a:tc>
                  <a:txBody>
                    <a:bodyPr/>
                    <a:lstStyle/>
                    <a:p>
                      <a:pPr>
                        <a:lnSpc>
                          <a:spcPct val="115000"/>
                        </a:lnSpc>
                        <a:spcAft>
                          <a:spcPts val="1000"/>
                        </a:spcAft>
                      </a:pPr>
                      <a:r>
                        <a:rPr lang="de-DE" sz="1600" b="0" dirty="0" err="1">
                          <a:effectLst/>
                        </a:rPr>
                        <a:t>sown</a:t>
                      </a:r>
                      <a:r>
                        <a:rPr lang="de-DE" sz="1600" b="0" dirty="0">
                          <a:effectLst/>
                        </a:rPr>
                        <a:t> </a:t>
                      </a:r>
                      <a:r>
                        <a:rPr lang="de-DE" sz="1600" b="0" dirty="0" err="1">
                          <a:effectLst/>
                        </a:rPr>
                        <a:t>area</a:t>
                      </a:r>
                      <a:r>
                        <a:rPr lang="de-DE" sz="1600" b="0" dirty="0">
                          <a:effectLst/>
                        </a:rPr>
                        <a:t>: 1463.5</a:t>
                      </a:r>
                      <a:r>
                        <a:rPr lang="pl-PL" sz="1600" b="0" dirty="0">
                          <a:effectLst/>
                        </a:rPr>
                        <a:t> </a:t>
                      </a:r>
                      <a:r>
                        <a:rPr lang="de-DE" sz="1600" b="0" dirty="0" err="1">
                          <a:effectLst/>
                        </a:rPr>
                        <a:t>thous</a:t>
                      </a:r>
                      <a:r>
                        <a:rPr lang="de-DE" sz="1600" b="0" dirty="0">
                          <a:effectLst/>
                        </a:rPr>
                        <a:t>. ha</a:t>
                      </a:r>
                      <a:endParaRPr lang="pl-PL" sz="1600" b="0" dirty="0">
                        <a:effectLst/>
                        <a:latin typeface="+mn-lt"/>
                        <a:ea typeface="Times New Roman" panose="02020603050405020304" pitchFamily="18" charset="0"/>
                        <a:cs typeface="Times New Roman" panose="02020603050405020304" pitchFamily="18" charset="0"/>
                      </a:endParaRPr>
                    </a:p>
                  </a:txBody>
                  <a:tcPr marL="52491" marR="52491" marT="0" marB="0"/>
                </a:tc>
                <a:extLst>
                  <a:ext uri="{0D108BD9-81ED-4DB2-BD59-A6C34878D82A}">
                    <a16:rowId xmlns:a16="http://schemas.microsoft.com/office/drawing/2014/main" val="1098340623"/>
                  </a:ext>
                </a:extLst>
              </a:tr>
              <a:tr h="261806">
                <a:tc>
                  <a:txBody>
                    <a:bodyPr/>
                    <a:lstStyle/>
                    <a:p>
                      <a:pPr algn="r">
                        <a:lnSpc>
                          <a:spcPct val="115000"/>
                        </a:lnSpc>
                        <a:spcAft>
                          <a:spcPts val="1000"/>
                        </a:spcAft>
                      </a:pPr>
                      <a:r>
                        <a:rPr lang="en-GB" sz="1600">
                          <a:effectLst/>
                        </a:rPr>
                        <a:t>level of evidence (limited, medium, or robust)</a:t>
                      </a:r>
                      <a:endParaRPr lang="pl-PL" sz="1600">
                        <a:effectLst/>
                        <a:latin typeface="+mn-lt"/>
                        <a:ea typeface="Times New Roman" panose="02020603050405020304" pitchFamily="18" charset="0"/>
                        <a:cs typeface="Times New Roman" panose="02020603050405020304" pitchFamily="18" charset="0"/>
                      </a:endParaRPr>
                    </a:p>
                  </a:txBody>
                  <a:tcPr marL="52491" marR="52491" marT="0" marB="0" anchor="ctr"/>
                </a:tc>
                <a:tc>
                  <a:txBody>
                    <a:bodyPr/>
                    <a:lstStyle/>
                    <a:p>
                      <a:pPr algn="ctr">
                        <a:lnSpc>
                          <a:spcPct val="115000"/>
                        </a:lnSpc>
                        <a:spcAft>
                          <a:spcPts val="1000"/>
                        </a:spcAft>
                      </a:pPr>
                      <a:r>
                        <a:rPr lang="en-GB" sz="1600" dirty="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tc>
                <a:tc>
                  <a:txBody>
                    <a:bodyPr/>
                    <a:lstStyle/>
                    <a:p>
                      <a:pPr algn="ctr">
                        <a:lnSpc>
                          <a:spcPct val="115000"/>
                        </a:lnSpc>
                        <a:spcAft>
                          <a:spcPts val="1000"/>
                        </a:spcAft>
                      </a:pPr>
                      <a:r>
                        <a:rPr lang="en-GB" sz="160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tc>
                <a:extLst>
                  <a:ext uri="{0D108BD9-81ED-4DB2-BD59-A6C34878D82A}">
                    <a16:rowId xmlns:a16="http://schemas.microsoft.com/office/drawing/2014/main" val="3352685350"/>
                  </a:ext>
                </a:extLst>
              </a:tr>
              <a:tr h="1339100">
                <a:tc>
                  <a:txBody>
                    <a:bodyPr/>
                    <a:lstStyle/>
                    <a:p>
                      <a:pPr>
                        <a:lnSpc>
                          <a:spcPct val="115000"/>
                        </a:lnSpc>
                        <a:spcAft>
                          <a:spcPts val="1000"/>
                        </a:spcAft>
                      </a:pPr>
                      <a:r>
                        <a:rPr lang="en-GB" sz="1600" dirty="0">
                          <a:effectLst/>
                        </a:rPr>
                        <a:t>OBJECT CHARACTERISTICS (e.g. water users, crop types, building/household/company characteristics)</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nchor="ctr"/>
                </a:tc>
                <a:tc>
                  <a:txBody>
                    <a:bodyPr/>
                    <a:lstStyle/>
                    <a:p>
                      <a:pPr>
                        <a:lnSpc>
                          <a:spcPct val="115000"/>
                        </a:lnSpc>
                        <a:spcAft>
                          <a:spcPts val="0"/>
                        </a:spcAft>
                      </a:pPr>
                      <a:r>
                        <a:rPr lang="de-DE" sz="1600" dirty="0">
                          <a:effectLst/>
                        </a:rPr>
                        <a:t>Basic </a:t>
                      </a:r>
                      <a:r>
                        <a:rPr lang="de-DE" sz="1600" dirty="0" err="1">
                          <a:effectLst/>
                        </a:rPr>
                        <a:t>cereals</a:t>
                      </a:r>
                      <a:r>
                        <a:rPr lang="de-DE" sz="1600" dirty="0">
                          <a:effectLst/>
                        </a:rPr>
                        <a:t> </a:t>
                      </a:r>
                      <a:r>
                        <a:rPr lang="de-DE" sz="1600" dirty="0" err="1">
                          <a:effectLst/>
                        </a:rPr>
                        <a:t>with</a:t>
                      </a:r>
                      <a:r>
                        <a:rPr lang="de-DE" sz="1600" dirty="0">
                          <a:effectLst/>
                        </a:rPr>
                        <a:t> </a:t>
                      </a:r>
                      <a:r>
                        <a:rPr lang="de-DE" sz="1600" dirty="0" err="1">
                          <a:effectLst/>
                        </a:rPr>
                        <a:t>cereal</a:t>
                      </a:r>
                      <a:r>
                        <a:rPr lang="de-DE" sz="1600" dirty="0">
                          <a:effectLst/>
                        </a:rPr>
                        <a:t> </a:t>
                      </a:r>
                      <a:r>
                        <a:rPr lang="de-DE" sz="1600" dirty="0" err="1">
                          <a:effectLst/>
                        </a:rPr>
                        <a:t>mixed</a:t>
                      </a:r>
                      <a:r>
                        <a:rPr lang="de-DE" sz="1600" dirty="0">
                          <a:effectLst/>
                        </a:rPr>
                        <a:t>: 1076.2</a:t>
                      </a:r>
                      <a:endParaRPr lang="pl-PL" sz="1600" dirty="0">
                        <a:effectLst/>
                      </a:endParaRPr>
                    </a:p>
                    <a:p>
                      <a:pPr>
                        <a:lnSpc>
                          <a:spcPct val="115000"/>
                        </a:lnSpc>
                        <a:spcAft>
                          <a:spcPts val="0"/>
                        </a:spcAft>
                      </a:pPr>
                      <a:r>
                        <a:rPr lang="de-DE" sz="1600" dirty="0">
                          <a:effectLst/>
                        </a:rPr>
                        <a:t>Potatoes: 54.5</a:t>
                      </a:r>
                      <a:endParaRPr lang="pl-PL" sz="1600" dirty="0">
                        <a:effectLst/>
                      </a:endParaRPr>
                    </a:p>
                    <a:p>
                      <a:pPr>
                        <a:lnSpc>
                          <a:spcPct val="115000"/>
                        </a:lnSpc>
                        <a:spcAft>
                          <a:spcPts val="0"/>
                        </a:spcAft>
                      </a:pPr>
                      <a:r>
                        <a:rPr lang="de-DE" sz="1600" dirty="0">
                          <a:effectLst/>
                        </a:rPr>
                        <a:t>Sugar </a:t>
                      </a:r>
                      <a:r>
                        <a:rPr lang="de-DE" sz="1600" dirty="0" err="1">
                          <a:effectLst/>
                        </a:rPr>
                        <a:t>beets</a:t>
                      </a:r>
                      <a:r>
                        <a:rPr lang="de-DE" sz="1600" dirty="0">
                          <a:effectLst/>
                        </a:rPr>
                        <a:t>: 50.4</a:t>
                      </a:r>
                      <a:endParaRPr lang="pl-PL" sz="1600" dirty="0">
                        <a:effectLst/>
                      </a:endParaRPr>
                    </a:p>
                    <a:p>
                      <a:pPr>
                        <a:lnSpc>
                          <a:spcPct val="115000"/>
                        </a:lnSpc>
                        <a:spcAft>
                          <a:spcPts val="0"/>
                        </a:spcAft>
                      </a:pPr>
                      <a:r>
                        <a:rPr lang="de-DE" sz="1600" dirty="0" err="1">
                          <a:effectLst/>
                        </a:rPr>
                        <a:t>Rape</a:t>
                      </a:r>
                      <a:r>
                        <a:rPr lang="de-DE" sz="1600" dirty="0">
                          <a:effectLst/>
                        </a:rPr>
                        <a:t> and</a:t>
                      </a:r>
                      <a:r>
                        <a:rPr lang="pl-PL" sz="1600" dirty="0">
                          <a:effectLst/>
                        </a:rPr>
                        <a:t> </a:t>
                      </a:r>
                      <a:r>
                        <a:rPr lang="de-DE" sz="1600" dirty="0" err="1">
                          <a:effectLst/>
                        </a:rPr>
                        <a:t>agrimony</a:t>
                      </a:r>
                      <a:r>
                        <a:rPr lang="de-DE" sz="1600" dirty="0">
                          <a:effectLst/>
                        </a:rPr>
                        <a:t>: 83.7</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tc>
                <a:tc>
                  <a:txBody>
                    <a:bodyPr/>
                    <a:lstStyle/>
                    <a:p>
                      <a:pPr>
                        <a:lnSpc>
                          <a:spcPct val="115000"/>
                        </a:lnSpc>
                        <a:spcAft>
                          <a:spcPts val="0"/>
                        </a:spcAft>
                      </a:pPr>
                      <a:r>
                        <a:rPr lang="de-DE" sz="1600" dirty="0">
                          <a:effectLst/>
                        </a:rPr>
                        <a:t>Basic </a:t>
                      </a:r>
                      <a:r>
                        <a:rPr lang="de-DE" sz="1600" dirty="0" err="1">
                          <a:effectLst/>
                        </a:rPr>
                        <a:t>cereals</a:t>
                      </a:r>
                      <a:r>
                        <a:rPr lang="de-DE" sz="1600" dirty="0">
                          <a:effectLst/>
                        </a:rPr>
                        <a:t> </a:t>
                      </a:r>
                      <a:r>
                        <a:rPr lang="de-DE" sz="1600" dirty="0" err="1">
                          <a:effectLst/>
                        </a:rPr>
                        <a:t>with</a:t>
                      </a:r>
                      <a:r>
                        <a:rPr lang="de-DE" sz="1600" dirty="0">
                          <a:effectLst/>
                        </a:rPr>
                        <a:t> </a:t>
                      </a:r>
                      <a:r>
                        <a:rPr lang="de-DE" sz="1600" dirty="0" err="1">
                          <a:effectLst/>
                        </a:rPr>
                        <a:t>cereal</a:t>
                      </a:r>
                      <a:r>
                        <a:rPr lang="de-DE" sz="1600" dirty="0">
                          <a:effectLst/>
                        </a:rPr>
                        <a:t> </a:t>
                      </a:r>
                      <a:r>
                        <a:rPr lang="de-DE" sz="1600" dirty="0" err="1">
                          <a:effectLst/>
                        </a:rPr>
                        <a:t>mixed</a:t>
                      </a:r>
                      <a:r>
                        <a:rPr lang="de-DE" sz="1600" dirty="0">
                          <a:effectLst/>
                        </a:rPr>
                        <a:t>: 900.7</a:t>
                      </a:r>
                      <a:endParaRPr lang="pl-PL" sz="1600" dirty="0">
                        <a:effectLst/>
                      </a:endParaRPr>
                    </a:p>
                    <a:p>
                      <a:pPr>
                        <a:lnSpc>
                          <a:spcPct val="115000"/>
                        </a:lnSpc>
                        <a:spcAft>
                          <a:spcPts val="0"/>
                        </a:spcAft>
                      </a:pPr>
                      <a:r>
                        <a:rPr lang="de-DE" sz="1600" dirty="0">
                          <a:effectLst/>
                        </a:rPr>
                        <a:t>Potatoes: 31.5</a:t>
                      </a:r>
                      <a:endParaRPr lang="pl-PL" sz="1600" dirty="0">
                        <a:effectLst/>
                      </a:endParaRPr>
                    </a:p>
                    <a:p>
                      <a:pPr>
                        <a:lnSpc>
                          <a:spcPct val="115000"/>
                        </a:lnSpc>
                        <a:spcAft>
                          <a:spcPts val="0"/>
                        </a:spcAft>
                      </a:pPr>
                      <a:r>
                        <a:rPr lang="de-DE" sz="1600" dirty="0">
                          <a:effectLst/>
                        </a:rPr>
                        <a:t>Sugar </a:t>
                      </a:r>
                      <a:r>
                        <a:rPr lang="de-DE" sz="1600" dirty="0" err="1">
                          <a:effectLst/>
                        </a:rPr>
                        <a:t>beets</a:t>
                      </a:r>
                      <a:r>
                        <a:rPr lang="de-DE" sz="1600" dirty="0">
                          <a:effectLst/>
                        </a:rPr>
                        <a:t>: 39.9</a:t>
                      </a:r>
                      <a:endParaRPr lang="pl-PL" sz="1600" dirty="0">
                        <a:effectLst/>
                      </a:endParaRPr>
                    </a:p>
                    <a:p>
                      <a:pPr>
                        <a:lnSpc>
                          <a:spcPct val="115000"/>
                        </a:lnSpc>
                        <a:spcAft>
                          <a:spcPts val="0"/>
                        </a:spcAft>
                      </a:pPr>
                      <a:r>
                        <a:rPr lang="de-DE" sz="1600" dirty="0" err="1">
                          <a:effectLst/>
                        </a:rPr>
                        <a:t>Rape</a:t>
                      </a:r>
                      <a:r>
                        <a:rPr lang="de-DE" sz="1600" dirty="0">
                          <a:effectLst/>
                        </a:rPr>
                        <a:t> and</a:t>
                      </a:r>
                      <a:r>
                        <a:rPr lang="pl-PL" sz="1600" dirty="0">
                          <a:effectLst/>
                        </a:rPr>
                        <a:t> </a:t>
                      </a:r>
                      <a:r>
                        <a:rPr lang="de-DE" sz="1600" dirty="0" err="1">
                          <a:effectLst/>
                        </a:rPr>
                        <a:t>agrimony</a:t>
                      </a:r>
                      <a:r>
                        <a:rPr lang="de-DE" sz="1600" dirty="0">
                          <a:effectLst/>
                        </a:rPr>
                        <a:t>: 114.6</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tc>
                <a:extLst>
                  <a:ext uri="{0D108BD9-81ED-4DB2-BD59-A6C34878D82A}">
                    <a16:rowId xmlns:a16="http://schemas.microsoft.com/office/drawing/2014/main" val="3861879933"/>
                  </a:ext>
                </a:extLst>
              </a:tr>
              <a:tr h="261806">
                <a:tc>
                  <a:txBody>
                    <a:bodyPr/>
                    <a:lstStyle/>
                    <a:p>
                      <a:pPr algn="r">
                        <a:lnSpc>
                          <a:spcPct val="115000"/>
                        </a:lnSpc>
                        <a:spcAft>
                          <a:spcPts val="1000"/>
                        </a:spcAft>
                      </a:pPr>
                      <a:r>
                        <a:rPr lang="en-GB" sz="1600" dirty="0">
                          <a:effectLst/>
                        </a:rPr>
                        <a:t>level of evidence</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nchor="ctr"/>
                </a:tc>
                <a:tc>
                  <a:txBody>
                    <a:bodyPr/>
                    <a:lstStyle/>
                    <a:p>
                      <a:pPr algn="ctr">
                        <a:lnSpc>
                          <a:spcPct val="115000"/>
                        </a:lnSpc>
                        <a:spcAft>
                          <a:spcPts val="1000"/>
                        </a:spcAft>
                      </a:pPr>
                      <a:r>
                        <a:rPr lang="en-GB" sz="1600" dirty="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tc>
                <a:tc>
                  <a:txBody>
                    <a:bodyPr/>
                    <a:lstStyle/>
                    <a:p>
                      <a:pPr algn="ctr">
                        <a:lnSpc>
                          <a:spcPct val="115000"/>
                        </a:lnSpc>
                        <a:spcAft>
                          <a:spcPts val="1000"/>
                        </a:spcAft>
                      </a:pPr>
                      <a:r>
                        <a:rPr lang="en-GB" sz="1600" dirty="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52491" marR="52491" marT="0" marB="0"/>
                </a:tc>
                <a:extLst>
                  <a:ext uri="{0D108BD9-81ED-4DB2-BD59-A6C34878D82A}">
                    <a16:rowId xmlns:a16="http://schemas.microsoft.com/office/drawing/2014/main" val="3342829336"/>
                  </a:ext>
                </a:extLst>
              </a:tr>
              <a:tr h="531512">
                <a:tc gridSpan="3">
                  <a:txBody>
                    <a:bodyPr/>
                    <a:lstStyle/>
                    <a:p>
                      <a:pPr>
                        <a:lnSpc>
                          <a:spcPct val="115000"/>
                        </a:lnSpc>
                        <a:spcAft>
                          <a:spcPts val="1000"/>
                        </a:spcAft>
                      </a:pPr>
                      <a:r>
                        <a:rPr lang="en-GB" sz="1600" dirty="0">
                          <a:solidFill>
                            <a:srgbClr val="C00000"/>
                          </a:solidFill>
                          <a:effectLst/>
                        </a:rPr>
                        <a:t>EXPOSURE HOTSPOTS </a:t>
                      </a:r>
                      <a:r>
                        <a:rPr lang="en-GB" sz="1600" dirty="0">
                          <a:solidFill>
                            <a:schemeClr val="tx1"/>
                          </a:solidFill>
                          <a:effectLst/>
                        </a:rPr>
                        <a:t>(e.g. crop production hotspots, critical infrastructure / ecosystems, water exploitation index)</a:t>
                      </a:r>
                    </a:p>
                  </a:txBody>
                  <a:tcPr marL="52491" marR="52491" marT="0" marB="0" anchor="ctr"/>
                </a:tc>
                <a:tc hMerge="1">
                  <a:txBody>
                    <a:bodyPr/>
                    <a:lstStyle/>
                    <a:p>
                      <a:pPr>
                        <a:lnSpc>
                          <a:spcPct val="115000"/>
                        </a:lnSpc>
                        <a:spcAft>
                          <a:spcPts val="1000"/>
                        </a:spcAft>
                      </a:pPr>
                      <a:r>
                        <a:rPr lang="en-US" sz="1600" dirty="0">
                          <a:effectLst/>
                        </a:rPr>
                        <a:t> </a:t>
                      </a:r>
                      <a:endParaRPr lang="pl-PL" sz="1600" dirty="0">
                        <a:effectLst/>
                        <a:latin typeface="+mn-lt"/>
                        <a:cs typeface="Times New Roman" panose="02020603050405020304" pitchFamily="18" charset="0"/>
                      </a:endParaRPr>
                    </a:p>
                  </a:txBody>
                  <a:tcPr marL="52491" marR="52491" marT="0" marB="0" anchor="ctr"/>
                </a:tc>
                <a:tc hMerge="1">
                  <a:txBody>
                    <a:bodyPr/>
                    <a:lstStyle/>
                    <a:p>
                      <a:endParaRPr lang="pl-PL"/>
                    </a:p>
                  </a:txBody>
                  <a:tcPr/>
                </a:tc>
                <a:extLst>
                  <a:ext uri="{0D108BD9-81ED-4DB2-BD59-A6C34878D82A}">
                    <a16:rowId xmlns:a16="http://schemas.microsoft.com/office/drawing/2014/main" val="3352977698"/>
                  </a:ext>
                </a:extLst>
              </a:tr>
            </a:tbl>
          </a:graphicData>
        </a:graphic>
      </p:graphicFrame>
    </p:spTree>
    <p:extLst>
      <p:ext uri="{BB962C8B-B14F-4D97-AF65-F5344CB8AC3E}">
        <p14:creationId xmlns:p14="http://schemas.microsoft.com/office/powerpoint/2010/main" val="54444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ASSESSMENT</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sp>
        <p:nvSpPr>
          <p:cNvPr id="3" name="pole tekstowe 2">
            <a:extLst>
              <a:ext uri="{FF2B5EF4-FFF2-40B4-BE49-F238E27FC236}">
                <a16:creationId xmlns:a16="http://schemas.microsoft.com/office/drawing/2014/main" id="{1E3151DE-D7AA-9B36-2E30-C7A1D0D9B73D}"/>
              </a:ext>
            </a:extLst>
          </p:cNvPr>
          <p:cNvSpPr txBox="1"/>
          <p:nvPr/>
        </p:nvSpPr>
        <p:spPr>
          <a:xfrm>
            <a:off x="357542" y="1147203"/>
            <a:ext cx="4450706" cy="369332"/>
          </a:xfrm>
          <a:prstGeom prst="rect">
            <a:avLst/>
          </a:prstGeom>
          <a:noFill/>
        </p:spPr>
        <p:txBody>
          <a:bodyPr wrap="none" rtlCol="0">
            <a:spAutoFit/>
          </a:bodyPr>
          <a:lstStyle/>
          <a:p>
            <a:r>
              <a:rPr lang="pl-PL" b="1" dirty="0"/>
              <a:t>RESILINCE (MANAGEMENT/POLICY ASPECTS)</a:t>
            </a:r>
          </a:p>
        </p:txBody>
      </p:sp>
      <p:graphicFrame>
        <p:nvGraphicFramePr>
          <p:cNvPr id="4" name="Tabela 3">
            <a:extLst>
              <a:ext uri="{FF2B5EF4-FFF2-40B4-BE49-F238E27FC236}">
                <a16:creationId xmlns:a16="http://schemas.microsoft.com/office/drawing/2014/main" id="{7158180B-3FE5-6B9B-C714-9036E027BC6D}"/>
              </a:ext>
            </a:extLst>
          </p:cNvPr>
          <p:cNvGraphicFramePr>
            <a:graphicFrameLocks noGrp="1"/>
          </p:cNvGraphicFramePr>
          <p:nvPr>
            <p:extLst>
              <p:ext uri="{D42A27DB-BD31-4B8C-83A1-F6EECF244321}">
                <p14:modId xmlns:p14="http://schemas.microsoft.com/office/powerpoint/2010/main" val="1702731784"/>
              </p:ext>
            </p:extLst>
          </p:nvPr>
        </p:nvGraphicFramePr>
        <p:xfrm>
          <a:off x="282633" y="1567270"/>
          <a:ext cx="11618616" cy="3730294"/>
        </p:xfrm>
        <a:graphic>
          <a:graphicData uri="http://schemas.openxmlformats.org/drawingml/2006/table">
            <a:tbl>
              <a:tblPr firstRow="1" firstCol="1" bandRow="1">
                <a:tableStyleId>{D27102A9-8310-4765-A935-A1911B00CA55}</a:tableStyleId>
              </a:tblPr>
              <a:tblGrid>
                <a:gridCol w="4779818">
                  <a:extLst>
                    <a:ext uri="{9D8B030D-6E8A-4147-A177-3AD203B41FA5}">
                      <a16:colId xmlns:a16="http://schemas.microsoft.com/office/drawing/2014/main" val="2261413113"/>
                    </a:ext>
                  </a:extLst>
                </a:gridCol>
                <a:gridCol w="3325091">
                  <a:extLst>
                    <a:ext uri="{9D8B030D-6E8A-4147-A177-3AD203B41FA5}">
                      <a16:colId xmlns:a16="http://schemas.microsoft.com/office/drawing/2014/main" val="1291213460"/>
                    </a:ext>
                  </a:extLst>
                </a:gridCol>
                <a:gridCol w="3513707">
                  <a:extLst>
                    <a:ext uri="{9D8B030D-6E8A-4147-A177-3AD203B41FA5}">
                      <a16:colId xmlns:a16="http://schemas.microsoft.com/office/drawing/2014/main" val="3256948364"/>
                    </a:ext>
                  </a:extLst>
                </a:gridCol>
              </a:tblGrid>
              <a:tr h="313873">
                <a:tc>
                  <a:txBody>
                    <a:bodyPr/>
                    <a:lstStyle/>
                    <a:p>
                      <a:pPr>
                        <a:lnSpc>
                          <a:spcPct val="115000"/>
                        </a:lnSpc>
                        <a:spcAft>
                          <a:spcPts val="1000"/>
                        </a:spcAft>
                      </a:pPr>
                      <a:r>
                        <a:rPr lang="en-GB" sz="1600">
                          <a:effectLst/>
                        </a:rPr>
                        <a:t> </a:t>
                      </a:r>
                      <a:endParaRPr lang="pl-P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ctr">
                        <a:lnSpc>
                          <a:spcPct val="115000"/>
                        </a:lnSpc>
                        <a:spcAft>
                          <a:spcPts val="1000"/>
                        </a:spcAft>
                      </a:pPr>
                      <a:r>
                        <a:rPr lang="en-GB" sz="1600">
                          <a:effectLst/>
                        </a:rPr>
                        <a:t>2006</a:t>
                      </a:r>
                      <a:endParaRPr lang="pl-P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ctr">
                        <a:lnSpc>
                          <a:spcPct val="115000"/>
                        </a:lnSpc>
                        <a:spcAft>
                          <a:spcPts val="1000"/>
                        </a:spcAft>
                      </a:pPr>
                      <a:r>
                        <a:rPr lang="en-GB" sz="1600">
                          <a:effectLst/>
                        </a:rPr>
                        <a:t>2015</a:t>
                      </a:r>
                      <a:endParaRPr lang="pl-P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extLst>
                  <a:ext uri="{0D108BD9-81ED-4DB2-BD59-A6C34878D82A}">
                    <a16:rowId xmlns:a16="http://schemas.microsoft.com/office/drawing/2014/main" val="2835333285"/>
                  </a:ext>
                </a:extLst>
              </a:tr>
              <a:tr h="1215625">
                <a:tc>
                  <a:txBody>
                    <a:bodyPr/>
                    <a:lstStyle/>
                    <a:p>
                      <a:pPr>
                        <a:lnSpc>
                          <a:spcPct val="115000"/>
                        </a:lnSpc>
                        <a:spcAft>
                          <a:spcPts val="1000"/>
                        </a:spcAft>
                      </a:pPr>
                      <a:r>
                        <a:rPr lang="en-GB" sz="1600" dirty="0">
                          <a:effectLst/>
                        </a:rPr>
                        <a:t>WATER INFRASTRUCTURE (e.g. changes in irrigation management, irrigation infrastructure projects, deficits in irrigation infrastructure maintenance, preventing irreversible damage to infrastructure and ecosystems)</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nSpc>
                          <a:spcPct val="115000"/>
                        </a:lnSpc>
                        <a:spcAft>
                          <a:spcPts val="0"/>
                        </a:spcAft>
                      </a:pPr>
                      <a:r>
                        <a:rPr lang="de-DE" sz="1600" dirty="0" err="1">
                          <a:effectLst/>
                        </a:rPr>
                        <a:t>Usable</a:t>
                      </a:r>
                      <a:r>
                        <a:rPr lang="pl-PL" sz="1600" dirty="0">
                          <a:effectLst/>
                        </a:rPr>
                        <a:t> </a:t>
                      </a:r>
                      <a:r>
                        <a:rPr lang="de-DE" sz="1600" dirty="0" err="1">
                          <a:effectLst/>
                        </a:rPr>
                        <a:t>capacity</a:t>
                      </a:r>
                      <a:r>
                        <a:rPr lang="pl-PL" sz="1600" dirty="0">
                          <a:effectLst/>
                        </a:rPr>
                        <a:t> </a:t>
                      </a:r>
                      <a:r>
                        <a:rPr lang="de-DE" sz="1600" dirty="0" err="1">
                          <a:effectLst/>
                        </a:rPr>
                        <a:t>of</a:t>
                      </a:r>
                      <a:r>
                        <a:rPr lang="de-DE" sz="1600" dirty="0">
                          <a:effectLst/>
                        </a:rPr>
                        <a:t> </a:t>
                      </a:r>
                      <a:r>
                        <a:rPr lang="de-DE" sz="1600" dirty="0" err="1">
                          <a:effectLst/>
                        </a:rPr>
                        <a:t>water</a:t>
                      </a:r>
                      <a:r>
                        <a:rPr lang="pl-PL" sz="1600" dirty="0">
                          <a:effectLst/>
                        </a:rPr>
                        <a:t> </a:t>
                      </a:r>
                      <a:r>
                        <a:rPr lang="de-DE" sz="1600" dirty="0" err="1">
                          <a:effectLst/>
                        </a:rPr>
                        <a:t>reservoirs</a:t>
                      </a:r>
                      <a:endParaRPr lang="pl-PL" sz="1600" dirty="0">
                        <a:effectLst/>
                      </a:endParaRPr>
                    </a:p>
                    <a:p>
                      <a:pPr>
                        <a:lnSpc>
                          <a:spcPct val="115000"/>
                        </a:lnSpc>
                        <a:spcAft>
                          <a:spcPts val="0"/>
                        </a:spcAft>
                      </a:pPr>
                      <a:r>
                        <a:rPr lang="de-DE" sz="1600" dirty="0">
                          <a:effectLst/>
                        </a:rPr>
                        <a:t>in </a:t>
                      </a:r>
                      <a:r>
                        <a:rPr lang="de-DE" sz="1600" dirty="0" err="1">
                          <a:effectLst/>
                        </a:rPr>
                        <a:t>thous</a:t>
                      </a:r>
                      <a:r>
                        <a:rPr lang="de-DE" sz="1600" dirty="0">
                          <a:effectLst/>
                        </a:rPr>
                        <a:t>. m3: 57782</a:t>
                      </a:r>
                      <a:endParaRPr lang="pl-PL" sz="1600" dirty="0">
                        <a:effectLst/>
                      </a:endParaRPr>
                    </a:p>
                    <a:p>
                      <a:pPr>
                        <a:lnSpc>
                          <a:spcPct val="115000"/>
                        </a:lnSpc>
                        <a:spcAft>
                          <a:spcPts val="0"/>
                        </a:spcAft>
                      </a:pPr>
                      <a:r>
                        <a:rPr lang="de-DE" sz="1600" dirty="0" err="1">
                          <a:effectLst/>
                        </a:rPr>
                        <a:t>watered</a:t>
                      </a:r>
                      <a:r>
                        <a:rPr lang="de-DE" sz="1600" dirty="0">
                          <a:effectLst/>
                        </a:rPr>
                        <a:t> </a:t>
                      </a:r>
                      <a:r>
                        <a:rPr lang="de-DE" sz="1600" dirty="0" err="1">
                          <a:effectLst/>
                        </a:rPr>
                        <a:t>area</a:t>
                      </a:r>
                      <a:r>
                        <a:rPr lang="de-DE" sz="1600" dirty="0">
                          <a:effectLst/>
                        </a:rPr>
                        <a:t> </a:t>
                      </a:r>
                      <a:r>
                        <a:rPr lang="de-DE" sz="1600" dirty="0" err="1">
                          <a:effectLst/>
                        </a:rPr>
                        <a:t>of</a:t>
                      </a:r>
                      <a:r>
                        <a:rPr lang="de-DE" sz="1600" dirty="0">
                          <a:effectLst/>
                        </a:rPr>
                        <a:t> </a:t>
                      </a:r>
                      <a:r>
                        <a:rPr lang="de-DE" sz="1600" dirty="0" err="1">
                          <a:effectLst/>
                        </a:rPr>
                        <a:t>arable</a:t>
                      </a:r>
                      <a:r>
                        <a:rPr lang="de-DE" sz="1600" dirty="0">
                          <a:effectLst/>
                        </a:rPr>
                        <a:t> </a:t>
                      </a:r>
                      <a:r>
                        <a:rPr lang="de-DE" sz="1600" dirty="0" err="1">
                          <a:effectLst/>
                        </a:rPr>
                        <a:t>land</a:t>
                      </a:r>
                      <a:r>
                        <a:rPr lang="de-DE" sz="1600" dirty="0">
                          <a:effectLst/>
                        </a:rPr>
                        <a:t>: 11.4 </a:t>
                      </a:r>
                      <a:r>
                        <a:rPr lang="de-DE" sz="1600" dirty="0" err="1">
                          <a:effectLst/>
                        </a:rPr>
                        <a:t>thous</a:t>
                      </a:r>
                      <a:r>
                        <a:rPr lang="de-DE" sz="1600" dirty="0">
                          <a:effectLst/>
                        </a:rPr>
                        <a:t>. </a:t>
                      </a:r>
                      <a:r>
                        <a:rPr lang="de-DE" sz="1600" dirty="0" err="1">
                          <a:effectLst/>
                        </a:rPr>
                        <a:t>hectares</a:t>
                      </a:r>
                      <a:r>
                        <a:rPr lang="de-DE" sz="1600" dirty="0">
                          <a:effectLst/>
                        </a:rPr>
                        <a:t> </a:t>
                      </a:r>
                      <a:endParaRPr lang="pl-PL" sz="1600" dirty="0">
                        <a:effectLst/>
                      </a:endParaRPr>
                    </a:p>
                  </a:txBody>
                  <a:tcPr marL="44984" marR="44984" marT="0" marB="0"/>
                </a:tc>
                <a:tc>
                  <a:txBody>
                    <a:bodyPr/>
                    <a:lstStyle/>
                    <a:p>
                      <a:pPr>
                        <a:lnSpc>
                          <a:spcPct val="115000"/>
                        </a:lnSpc>
                        <a:spcAft>
                          <a:spcPts val="0"/>
                        </a:spcAft>
                      </a:pPr>
                      <a:r>
                        <a:rPr lang="de-DE" sz="1600" dirty="0" err="1">
                          <a:effectLst/>
                        </a:rPr>
                        <a:t>Usable</a:t>
                      </a:r>
                      <a:r>
                        <a:rPr lang="pl-PL" sz="1600" dirty="0">
                          <a:effectLst/>
                        </a:rPr>
                        <a:t> </a:t>
                      </a:r>
                      <a:r>
                        <a:rPr lang="de-DE" sz="1600" dirty="0" err="1">
                          <a:effectLst/>
                        </a:rPr>
                        <a:t>capacity</a:t>
                      </a:r>
                      <a:r>
                        <a:rPr lang="pl-PL" sz="1600" dirty="0">
                          <a:effectLst/>
                        </a:rPr>
                        <a:t> </a:t>
                      </a:r>
                      <a:r>
                        <a:rPr lang="de-DE" sz="1600" dirty="0" err="1">
                          <a:effectLst/>
                        </a:rPr>
                        <a:t>of</a:t>
                      </a:r>
                      <a:r>
                        <a:rPr lang="de-DE" sz="1600" dirty="0">
                          <a:effectLst/>
                        </a:rPr>
                        <a:t> </a:t>
                      </a:r>
                      <a:r>
                        <a:rPr lang="de-DE" sz="1600" dirty="0" err="1">
                          <a:effectLst/>
                        </a:rPr>
                        <a:t>water</a:t>
                      </a:r>
                      <a:r>
                        <a:rPr lang="pl-PL" sz="1600" dirty="0">
                          <a:effectLst/>
                        </a:rPr>
                        <a:t> </a:t>
                      </a:r>
                      <a:r>
                        <a:rPr lang="de-DE" sz="1600" dirty="0" err="1">
                          <a:effectLst/>
                        </a:rPr>
                        <a:t>reservoirs</a:t>
                      </a:r>
                      <a:endParaRPr lang="pl-PL" sz="1600" dirty="0">
                        <a:effectLst/>
                      </a:endParaRPr>
                    </a:p>
                    <a:p>
                      <a:pPr>
                        <a:lnSpc>
                          <a:spcPct val="115000"/>
                        </a:lnSpc>
                        <a:spcAft>
                          <a:spcPts val="0"/>
                        </a:spcAft>
                      </a:pPr>
                      <a:r>
                        <a:rPr lang="de-DE" sz="1600" dirty="0">
                          <a:effectLst/>
                        </a:rPr>
                        <a:t>in </a:t>
                      </a:r>
                      <a:r>
                        <a:rPr lang="de-DE" sz="1600" dirty="0" err="1">
                          <a:effectLst/>
                        </a:rPr>
                        <a:t>thous</a:t>
                      </a:r>
                      <a:r>
                        <a:rPr lang="de-DE" sz="1600" dirty="0">
                          <a:effectLst/>
                        </a:rPr>
                        <a:t>. m3: 53878</a:t>
                      </a:r>
                      <a:endParaRPr lang="pl-PL" sz="1600" dirty="0">
                        <a:effectLst/>
                      </a:endParaRPr>
                    </a:p>
                    <a:p>
                      <a:pPr>
                        <a:lnSpc>
                          <a:spcPct val="115000"/>
                        </a:lnSpc>
                        <a:spcAft>
                          <a:spcPts val="0"/>
                        </a:spcAft>
                      </a:pPr>
                      <a:r>
                        <a:rPr lang="de-DE" sz="1600" dirty="0" err="1">
                          <a:effectLst/>
                        </a:rPr>
                        <a:t>watered</a:t>
                      </a:r>
                      <a:r>
                        <a:rPr lang="de-DE" sz="1600" dirty="0">
                          <a:effectLst/>
                        </a:rPr>
                        <a:t> </a:t>
                      </a:r>
                      <a:r>
                        <a:rPr lang="de-DE" sz="1600" dirty="0" err="1">
                          <a:effectLst/>
                        </a:rPr>
                        <a:t>area</a:t>
                      </a:r>
                      <a:r>
                        <a:rPr lang="de-DE" sz="1600" dirty="0">
                          <a:effectLst/>
                        </a:rPr>
                        <a:t> </a:t>
                      </a:r>
                      <a:r>
                        <a:rPr lang="de-DE" sz="1600" dirty="0" err="1">
                          <a:effectLst/>
                        </a:rPr>
                        <a:t>of</a:t>
                      </a:r>
                      <a:r>
                        <a:rPr lang="de-DE" sz="1600" dirty="0">
                          <a:effectLst/>
                        </a:rPr>
                        <a:t> </a:t>
                      </a:r>
                      <a:r>
                        <a:rPr lang="de-DE" sz="1600" dirty="0" err="1">
                          <a:effectLst/>
                        </a:rPr>
                        <a:t>arable</a:t>
                      </a:r>
                      <a:r>
                        <a:rPr lang="de-DE" sz="1600" dirty="0">
                          <a:effectLst/>
                        </a:rPr>
                        <a:t> </a:t>
                      </a:r>
                      <a:r>
                        <a:rPr lang="de-DE" sz="1600" dirty="0" err="1">
                          <a:effectLst/>
                        </a:rPr>
                        <a:t>land</a:t>
                      </a:r>
                      <a:r>
                        <a:rPr lang="de-DE" sz="1600" dirty="0">
                          <a:effectLst/>
                        </a:rPr>
                        <a:t>: 10.4 </a:t>
                      </a:r>
                      <a:r>
                        <a:rPr lang="de-DE" sz="1600" dirty="0" err="1">
                          <a:effectLst/>
                        </a:rPr>
                        <a:t>thous</a:t>
                      </a:r>
                      <a:r>
                        <a:rPr lang="de-DE" sz="1600" dirty="0">
                          <a:effectLst/>
                        </a:rPr>
                        <a:t>. </a:t>
                      </a:r>
                      <a:r>
                        <a:rPr lang="de-DE" sz="1600" dirty="0" err="1">
                          <a:effectLst/>
                        </a:rPr>
                        <a:t>hectares</a:t>
                      </a:r>
                      <a:r>
                        <a:rPr lang="de-DE" sz="1600" dirty="0">
                          <a:effectLst/>
                        </a:rPr>
                        <a:t>  </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extLst>
                  <a:ext uri="{0D108BD9-81ED-4DB2-BD59-A6C34878D82A}">
                    <a16:rowId xmlns:a16="http://schemas.microsoft.com/office/drawing/2014/main" val="1864230750"/>
                  </a:ext>
                </a:extLst>
              </a:tr>
              <a:tr h="390284">
                <a:tc>
                  <a:txBody>
                    <a:bodyPr/>
                    <a:lstStyle/>
                    <a:p>
                      <a:pPr algn="r">
                        <a:lnSpc>
                          <a:spcPct val="115000"/>
                        </a:lnSpc>
                        <a:spcAft>
                          <a:spcPts val="1000"/>
                        </a:spcAft>
                      </a:pPr>
                      <a:r>
                        <a:rPr lang="en-GB" sz="1600">
                          <a:effectLst/>
                        </a:rPr>
                        <a:t>level of evidence (limited, medium, or robust)</a:t>
                      </a:r>
                      <a:endParaRPr lang="pl-P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ctr">
                        <a:lnSpc>
                          <a:spcPct val="115000"/>
                        </a:lnSpc>
                        <a:spcAft>
                          <a:spcPts val="0"/>
                        </a:spcAft>
                      </a:pPr>
                      <a:r>
                        <a:rPr lang="en-GB" sz="1600" dirty="0">
                          <a:effectLst/>
                        </a:rPr>
                        <a:t>r</a:t>
                      </a:r>
                      <a:r>
                        <a:rPr lang="pl-PL" sz="1600" dirty="0">
                          <a:effectLst/>
                        </a:rPr>
                        <a:t>o</a:t>
                      </a:r>
                      <a:r>
                        <a:rPr lang="en-GB" sz="1600" dirty="0">
                          <a:effectLst/>
                        </a:rPr>
                        <a:t>bust</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ctr">
                        <a:lnSpc>
                          <a:spcPct val="115000"/>
                        </a:lnSpc>
                        <a:spcAft>
                          <a:spcPts val="0"/>
                        </a:spcAft>
                      </a:pPr>
                      <a:r>
                        <a:rPr lang="en-GB" sz="1600" dirty="0">
                          <a:effectLst/>
                        </a:rPr>
                        <a:t>r</a:t>
                      </a:r>
                      <a:r>
                        <a:rPr lang="pl-PL" sz="1600" dirty="0">
                          <a:effectLst/>
                        </a:rPr>
                        <a:t>o</a:t>
                      </a:r>
                      <a:r>
                        <a:rPr lang="en-GB" sz="1600" dirty="0">
                          <a:effectLst/>
                        </a:rPr>
                        <a:t>bust</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extLst>
                  <a:ext uri="{0D108BD9-81ED-4DB2-BD59-A6C34878D82A}">
                    <a16:rowId xmlns:a16="http://schemas.microsoft.com/office/drawing/2014/main" val="439127947"/>
                  </a:ext>
                </a:extLst>
              </a:tr>
              <a:tr h="1420228">
                <a:tc>
                  <a:txBody>
                    <a:bodyPr/>
                    <a:lstStyle/>
                    <a:p>
                      <a:pPr>
                        <a:lnSpc>
                          <a:spcPct val="115000"/>
                        </a:lnSpc>
                        <a:spcAft>
                          <a:spcPts val="1000"/>
                        </a:spcAft>
                      </a:pPr>
                      <a:r>
                        <a:rPr lang="en-GB" sz="1600" dirty="0">
                          <a:effectLst/>
                        </a:rPr>
                        <a:t>DROUGHT RISK MANAGEMENT ASPECTS (e.g. risk assessment, water conservation measures, introduction/changes of early warning systems for droughts, risk communication campaigns, water awareness campaigns, recovery aspects)</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l">
                        <a:lnSpc>
                          <a:spcPct val="115000"/>
                        </a:lnSpc>
                        <a:spcAft>
                          <a:spcPts val="0"/>
                        </a:spcAft>
                      </a:pPr>
                      <a:r>
                        <a:rPr lang="en-GB" sz="1600" dirty="0">
                          <a:effectLst/>
                        </a:rPr>
                        <a:t>Irrigation method:</a:t>
                      </a:r>
                      <a:endParaRPr lang="pl-PL" sz="1600" dirty="0">
                        <a:effectLst/>
                      </a:endParaRPr>
                    </a:p>
                    <a:p>
                      <a:pPr algn="l">
                        <a:lnSpc>
                          <a:spcPct val="115000"/>
                        </a:lnSpc>
                        <a:spcAft>
                          <a:spcPts val="0"/>
                        </a:spcAft>
                      </a:pPr>
                      <a:r>
                        <a:rPr lang="en-GB" sz="1600" dirty="0">
                          <a:effectLst/>
                        </a:rPr>
                        <a:t>percent of irrigated area by: ascent method (92.8%)</a:t>
                      </a:r>
                      <a:endParaRPr lang="pl-PL" sz="1600" dirty="0">
                        <a:effectLst/>
                      </a:endParaRPr>
                    </a:p>
                    <a:p>
                      <a:pPr algn="l">
                        <a:lnSpc>
                          <a:spcPct val="115000"/>
                        </a:lnSpc>
                        <a:spcAft>
                          <a:spcPts val="0"/>
                        </a:spcAft>
                      </a:pPr>
                      <a:r>
                        <a:rPr lang="en-GB" sz="1600" dirty="0">
                          <a:effectLst/>
                        </a:rPr>
                        <a:t>sprinkling machines (7%)</a:t>
                      </a:r>
                      <a:endParaRPr lang="pl-PL" sz="1600" dirty="0">
                        <a:effectLst/>
                      </a:endParaRPr>
                    </a:p>
                    <a:p>
                      <a:pPr algn="l">
                        <a:lnSpc>
                          <a:spcPct val="115000"/>
                        </a:lnSpc>
                        <a:spcAft>
                          <a:spcPts val="0"/>
                        </a:spcAft>
                      </a:pPr>
                      <a:r>
                        <a:rPr lang="en-GB" sz="1600" dirty="0">
                          <a:effectLst/>
                        </a:rPr>
                        <a:t> </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l">
                        <a:lnSpc>
                          <a:spcPct val="115000"/>
                        </a:lnSpc>
                        <a:spcAft>
                          <a:spcPts val="0"/>
                        </a:spcAft>
                      </a:pPr>
                      <a:r>
                        <a:rPr lang="en-GB" sz="1600" dirty="0">
                          <a:effectLst/>
                        </a:rPr>
                        <a:t>Irrigation method:</a:t>
                      </a:r>
                      <a:endParaRPr lang="pl-PL" sz="1600" dirty="0">
                        <a:effectLst/>
                      </a:endParaRPr>
                    </a:p>
                    <a:p>
                      <a:pPr algn="l">
                        <a:lnSpc>
                          <a:spcPct val="115000"/>
                        </a:lnSpc>
                        <a:spcAft>
                          <a:spcPts val="0"/>
                        </a:spcAft>
                      </a:pPr>
                      <a:r>
                        <a:rPr lang="en-GB" sz="1600" dirty="0">
                          <a:effectLst/>
                        </a:rPr>
                        <a:t>percent of irrigated area by: ascent method (89.9%)</a:t>
                      </a:r>
                      <a:endParaRPr lang="pl-PL" sz="1600" dirty="0">
                        <a:effectLst/>
                      </a:endParaRPr>
                    </a:p>
                    <a:p>
                      <a:pPr algn="l">
                        <a:lnSpc>
                          <a:spcPct val="115000"/>
                        </a:lnSpc>
                        <a:spcAft>
                          <a:spcPts val="0"/>
                        </a:spcAft>
                      </a:pPr>
                      <a:r>
                        <a:rPr lang="en-GB" sz="1600" dirty="0">
                          <a:effectLst/>
                        </a:rPr>
                        <a:t>sprinkling machines (9.8%)</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extLst>
                  <a:ext uri="{0D108BD9-81ED-4DB2-BD59-A6C34878D82A}">
                    <a16:rowId xmlns:a16="http://schemas.microsoft.com/office/drawing/2014/main" val="1012343447"/>
                  </a:ext>
                </a:extLst>
              </a:tr>
              <a:tr h="390284">
                <a:tc>
                  <a:txBody>
                    <a:bodyPr/>
                    <a:lstStyle/>
                    <a:p>
                      <a:pPr algn="r">
                        <a:lnSpc>
                          <a:spcPct val="115000"/>
                        </a:lnSpc>
                        <a:spcAft>
                          <a:spcPts val="1000"/>
                        </a:spcAft>
                      </a:pPr>
                      <a:r>
                        <a:rPr lang="en-GB" sz="1600">
                          <a:effectLst/>
                        </a:rPr>
                        <a:t>level of evidence (limited, medium, or robust)</a:t>
                      </a:r>
                      <a:endParaRPr lang="pl-P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ctr">
                        <a:lnSpc>
                          <a:spcPct val="115000"/>
                        </a:lnSpc>
                        <a:spcAft>
                          <a:spcPts val="1000"/>
                        </a:spcAft>
                      </a:pPr>
                      <a:r>
                        <a:rPr lang="en-GB" sz="1600" dirty="0">
                          <a:effectLst/>
                        </a:rPr>
                        <a:t>r</a:t>
                      </a:r>
                      <a:r>
                        <a:rPr lang="pl-PL" sz="1600" dirty="0">
                          <a:effectLst/>
                        </a:rPr>
                        <a:t>o</a:t>
                      </a:r>
                      <a:r>
                        <a:rPr lang="en-GB" sz="1600" dirty="0">
                          <a:effectLst/>
                        </a:rPr>
                        <a:t>bust	</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tc>
                  <a:txBody>
                    <a:bodyPr/>
                    <a:lstStyle/>
                    <a:p>
                      <a:pPr algn="ctr">
                        <a:lnSpc>
                          <a:spcPct val="115000"/>
                        </a:lnSpc>
                        <a:spcAft>
                          <a:spcPts val="1000"/>
                        </a:spcAft>
                      </a:pPr>
                      <a:r>
                        <a:rPr lang="en-GB" sz="1600" dirty="0">
                          <a:effectLst/>
                        </a:rPr>
                        <a:t>r</a:t>
                      </a:r>
                      <a:r>
                        <a:rPr lang="pl-PL" sz="1600" dirty="0">
                          <a:effectLst/>
                        </a:rPr>
                        <a:t>o</a:t>
                      </a:r>
                      <a:r>
                        <a:rPr lang="en-GB" sz="1600" dirty="0">
                          <a:effectLst/>
                        </a:rPr>
                        <a:t>bust</a:t>
                      </a:r>
                      <a:endParaRPr lang="pl-P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84" marR="44984" marT="0" marB="0"/>
                </a:tc>
                <a:extLst>
                  <a:ext uri="{0D108BD9-81ED-4DB2-BD59-A6C34878D82A}">
                    <a16:rowId xmlns:a16="http://schemas.microsoft.com/office/drawing/2014/main" val="3513268594"/>
                  </a:ext>
                </a:extLst>
              </a:tr>
            </a:tbl>
          </a:graphicData>
        </a:graphic>
      </p:graphicFrame>
      <p:graphicFrame>
        <p:nvGraphicFramePr>
          <p:cNvPr id="6" name="Tabela 5">
            <a:extLst>
              <a:ext uri="{FF2B5EF4-FFF2-40B4-BE49-F238E27FC236}">
                <a16:creationId xmlns:a16="http://schemas.microsoft.com/office/drawing/2014/main" id="{157A8283-3856-FECD-CE33-5452C5D147C7}"/>
              </a:ext>
            </a:extLst>
          </p:cNvPr>
          <p:cNvGraphicFramePr>
            <a:graphicFrameLocks noGrp="1"/>
          </p:cNvGraphicFramePr>
          <p:nvPr>
            <p:extLst>
              <p:ext uri="{D42A27DB-BD31-4B8C-83A1-F6EECF244321}">
                <p14:modId xmlns:p14="http://schemas.microsoft.com/office/powerpoint/2010/main" val="1592375122"/>
              </p:ext>
            </p:extLst>
          </p:nvPr>
        </p:nvGraphicFramePr>
        <p:xfrm>
          <a:off x="198910" y="5348299"/>
          <a:ext cx="11786061" cy="1421191"/>
        </p:xfrm>
        <a:graphic>
          <a:graphicData uri="http://schemas.openxmlformats.org/drawingml/2006/table">
            <a:tbl>
              <a:tblPr firstRow="1" firstCol="1" bandRow="1">
                <a:tableStyleId>{D27102A9-8310-4765-A935-A1911B00CA55}</a:tableStyleId>
              </a:tblPr>
              <a:tblGrid>
                <a:gridCol w="11786061">
                  <a:extLst>
                    <a:ext uri="{9D8B030D-6E8A-4147-A177-3AD203B41FA5}">
                      <a16:colId xmlns:a16="http://schemas.microsoft.com/office/drawing/2014/main" val="286663355"/>
                    </a:ext>
                  </a:extLst>
                </a:gridCol>
              </a:tblGrid>
              <a:tr h="598516">
                <a:tc>
                  <a:txBody>
                    <a:bodyPr/>
                    <a:lstStyle/>
                    <a:p>
                      <a:pPr>
                        <a:lnSpc>
                          <a:spcPct val="115000"/>
                        </a:lnSpc>
                        <a:spcAft>
                          <a:spcPts val="100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AWARENESS </a:t>
                      </a:r>
                      <a:r>
                        <a:rPr lang="en-GB" sz="1600" i="1" dirty="0">
                          <a:solidFill>
                            <a:srgbClr val="000000"/>
                          </a:solidFill>
                          <a:effectLst/>
                          <a:latin typeface="+mn-lt"/>
                          <a:ea typeface="Times New Roman" panose="02020603050405020304" pitchFamily="18" charset="0"/>
                          <a:cs typeface="Times New Roman" panose="02020603050405020304" pitchFamily="18" charset="0"/>
                        </a:rPr>
                        <a:t>(e.g. drought perception, private precaution undertaken by e.g. farmers)</a:t>
                      </a:r>
                    </a:p>
                  </a:txBody>
                  <a:tcPr marL="68580" marR="68580" marT="0" marB="0" anchor="ctr"/>
                </a:tc>
                <a:extLst>
                  <a:ext uri="{0D108BD9-81ED-4DB2-BD59-A6C34878D82A}">
                    <a16:rowId xmlns:a16="http://schemas.microsoft.com/office/drawing/2014/main" val="1098340623"/>
                  </a:ext>
                </a:extLst>
              </a:tr>
              <a:tr h="511955">
                <a:tc>
                  <a:txBody>
                    <a:bodyPr/>
                    <a:lstStyle/>
                    <a:p>
                      <a:pPr>
                        <a:lnSpc>
                          <a:spcPct val="115000"/>
                        </a:lnSpc>
                        <a:spcAft>
                          <a:spcPts val="100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PREPAREDNESS</a:t>
                      </a:r>
                      <a:r>
                        <a:rPr lang="en-GB" sz="1600" b="1" dirty="0">
                          <a:solidFill>
                            <a:srgbClr val="000000"/>
                          </a:solidFill>
                          <a:effectLst/>
                          <a:latin typeface="+mn-lt"/>
                          <a:ea typeface="Times New Roman" panose="02020603050405020304" pitchFamily="18" charset="0"/>
                          <a:cs typeface="Times New Roman" panose="02020603050405020304" pitchFamily="18" charset="0"/>
                        </a:rPr>
                        <a:t> </a:t>
                      </a:r>
                      <a:r>
                        <a:rPr lang="en-GB" sz="1600" i="1" dirty="0">
                          <a:solidFill>
                            <a:srgbClr val="000000"/>
                          </a:solidFill>
                          <a:effectLst/>
                          <a:latin typeface="+mn-lt"/>
                          <a:ea typeface="Times New Roman" panose="02020603050405020304" pitchFamily="18" charset="0"/>
                          <a:cs typeface="Times New Roman" panose="02020603050405020304" pitchFamily="18" charset="0"/>
                        </a:rPr>
                        <a:t>(e.g. drought early warning systems, use of seasonal forecasts, precautionary measures, e.g. changing crop type)</a:t>
                      </a:r>
                    </a:p>
                  </a:txBody>
                  <a:tcPr marL="68580" marR="68580" marT="0" marB="0" anchor="ctr"/>
                </a:tc>
                <a:extLst>
                  <a:ext uri="{0D108BD9-81ED-4DB2-BD59-A6C34878D82A}">
                    <a16:rowId xmlns:a16="http://schemas.microsoft.com/office/drawing/2014/main" val="3861879933"/>
                  </a:ext>
                </a:extLst>
              </a:tr>
              <a:tr h="310720">
                <a:tc>
                  <a:txBody>
                    <a:bodyPr/>
                    <a:lstStyle/>
                    <a:p>
                      <a:pPr>
                        <a:lnSpc>
                          <a:spcPct val="115000"/>
                        </a:lnSpc>
                        <a:spcAft>
                          <a:spcPts val="1000"/>
                        </a:spcAft>
                      </a:pPr>
                      <a:r>
                        <a:rPr lang="en-GB" sz="1600" b="1" dirty="0">
                          <a:solidFill>
                            <a:srgbClr val="C00000"/>
                          </a:solidFill>
                          <a:effectLst/>
                          <a:latin typeface="+mn-lt"/>
                          <a:ea typeface="Times New Roman" panose="02020603050405020304" pitchFamily="18" charset="0"/>
                          <a:cs typeface="Times New Roman" panose="02020603050405020304" pitchFamily="18" charset="0"/>
                        </a:rPr>
                        <a:t>CRISIS MANAGEMENT </a:t>
                      </a:r>
                      <a:r>
                        <a:rPr lang="en-GB" sz="1600" i="1" dirty="0">
                          <a:solidFill>
                            <a:srgbClr val="000000"/>
                          </a:solidFill>
                          <a:effectLst/>
                          <a:latin typeface="+mn-lt"/>
                          <a:ea typeface="Times New Roman" panose="02020603050405020304" pitchFamily="18" charset="0"/>
                          <a:cs typeface="Times New Roman" panose="02020603050405020304" pitchFamily="18" charset="0"/>
                        </a:rPr>
                        <a:t>(e.g. water-use restrictions, public management organization, emergency plans, e.g. fallowing land)</a:t>
                      </a:r>
                    </a:p>
                  </a:txBody>
                  <a:tcPr marL="68580" marR="68580" marT="0" marB="0" anchor="ctr"/>
                </a:tc>
                <a:extLst>
                  <a:ext uri="{0D108BD9-81ED-4DB2-BD59-A6C34878D82A}">
                    <a16:rowId xmlns:a16="http://schemas.microsoft.com/office/drawing/2014/main" val="3352977698"/>
                  </a:ext>
                </a:extLst>
              </a:tr>
            </a:tbl>
          </a:graphicData>
        </a:graphic>
      </p:graphicFrame>
    </p:spTree>
    <p:extLst>
      <p:ext uri="{BB962C8B-B14F-4D97-AF65-F5344CB8AC3E}">
        <p14:creationId xmlns:p14="http://schemas.microsoft.com/office/powerpoint/2010/main" val="77864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AB859B42-0023-FC04-FE7F-F1F825C37341}"/>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CATEGORIS OF DROUGHT</a:t>
            </a:r>
          </a:p>
        </p:txBody>
      </p:sp>
      <p:sp>
        <p:nvSpPr>
          <p:cNvPr id="48" name="Rectangle 12">
            <a:extLst>
              <a:ext uri="{FF2B5EF4-FFF2-40B4-BE49-F238E27FC236}">
                <a16:creationId xmlns:a16="http://schemas.microsoft.com/office/drawing/2014/main" id="{CFFBCC17-4844-105A-2F06-7E90BC796743}"/>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49" name="Grafika 48">
            <a:extLst>
              <a:ext uri="{FF2B5EF4-FFF2-40B4-BE49-F238E27FC236}">
                <a16:creationId xmlns:a16="http://schemas.microsoft.com/office/drawing/2014/main" id="{29C585DE-0D20-9A67-52C9-65DF017BDA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3" name="Obraz 2">
            <a:extLst>
              <a:ext uri="{FF2B5EF4-FFF2-40B4-BE49-F238E27FC236}">
                <a16:creationId xmlns:a16="http://schemas.microsoft.com/office/drawing/2014/main" id="{0B05A478-DEBE-6CC9-D117-3ECE8C61F642}"/>
              </a:ext>
            </a:extLst>
          </p:cNvPr>
          <p:cNvPicPr>
            <a:picLocks noChangeAspect="1"/>
          </p:cNvPicPr>
          <p:nvPr/>
        </p:nvPicPr>
        <p:blipFill>
          <a:blip r:embed="rId5"/>
          <a:stretch>
            <a:fillRect/>
          </a:stretch>
        </p:blipFill>
        <p:spPr>
          <a:xfrm>
            <a:off x="255717" y="1041073"/>
            <a:ext cx="7267828" cy="5323365"/>
          </a:xfrm>
          <a:prstGeom prst="rect">
            <a:avLst/>
          </a:prstGeom>
        </p:spPr>
      </p:pic>
      <p:sp>
        <p:nvSpPr>
          <p:cNvPr id="45" name="pole tekstowe 44">
            <a:extLst>
              <a:ext uri="{FF2B5EF4-FFF2-40B4-BE49-F238E27FC236}">
                <a16:creationId xmlns:a16="http://schemas.microsoft.com/office/drawing/2014/main" id="{111FE28D-8CE5-219D-4241-9026F36908DE}"/>
              </a:ext>
            </a:extLst>
          </p:cNvPr>
          <p:cNvSpPr txBox="1"/>
          <p:nvPr/>
        </p:nvSpPr>
        <p:spPr>
          <a:xfrm>
            <a:off x="480488" y="6470783"/>
            <a:ext cx="5227574" cy="338554"/>
          </a:xfrm>
          <a:prstGeom prst="rect">
            <a:avLst/>
          </a:prstGeom>
          <a:noFill/>
        </p:spPr>
        <p:txBody>
          <a:bodyPr wrap="square">
            <a:spAutoFit/>
          </a:bodyPr>
          <a:lstStyle/>
          <a:p>
            <a:pPr algn="l"/>
            <a:r>
              <a:rPr lang="en-US" sz="1600" b="0" i="0" u="none" strike="noStrike" baseline="0" dirty="0">
                <a:latin typeface="FrutigerLTStd-Cn"/>
              </a:rPr>
              <a:t>Van Loon</a:t>
            </a:r>
            <a:r>
              <a:rPr lang="pl-PL" sz="1600" b="0" i="0" u="none" strike="noStrike" baseline="0" dirty="0">
                <a:latin typeface="FrutigerLTStd-Cn"/>
              </a:rPr>
              <a:t>, 2015, </a:t>
            </a:r>
            <a:r>
              <a:rPr lang="pl-PL" sz="1600" b="0" i="0" u="none" strike="noStrike" baseline="0" dirty="0" err="1">
                <a:latin typeface="FrutigerLTStd-Cn"/>
              </a:rPr>
              <a:t>Hydrological</a:t>
            </a:r>
            <a:r>
              <a:rPr lang="pl-PL" sz="1600" b="0" i="0" u="none" strike="noStrike" baseline="0" dirty="0">
                <a:latin typeface="FrutigerLTStd-Cn"/>
              </a:rPr>
              <a:t> </a:t>
            </a:r>
            <a:r>
              <a:rPr lang="pl-PL" sz="1600" b="0" i="0" u="none" strike="noStrike" baseline="0" dirty="0" err="1">
                <a:latin typeface="FrutigerLTStd-Cn"/>
              </a:rPr>
              <a:t>drought</a:t>
            </a:r>
            <a:r>
              <a:rPr lang="pl-PL" sz="1600" b="0" i="0" u="none" strike="noStrike" baseline="0" dirty="0">
                <a:latin typeface="FrutigerLTStd-Cn"/>
              </a:rPr>
              <a:t> </a:t>
            </a:r>
            <a:r>
              <a:rPr lang="pl-PL" sz="1600" b="0" i="0" u="none" strike="noStrike" baseline="0" dirty="0" err="1">
                <a:latin typeface="FrutigerLTStd-Cn"/>
              </a:rPr>
              <a:t>explained</a:t>
            </a:r>
            <a:r>
              <a:rPr lang="en-US" sz="1600" b="0" i="0" u="none" strike="noStrike" baseline="0" dirty="0">
                <a:latin typeface="FrutigerLTStd-Cn"/>
              </a:rPr>
              <a:t>.</a:t>
            </a:r>
            <a:endParaRPr lang="pl-PL" sz="1600" dirty="0"/>
          </a:p>
        </p:txBody>
      </p:sp>
      <p:sp>
        <p:nvSpPr>
          <p:cNvPr id="46" name="Prostokąt 45">
            <a:extLst>
              <a:ext uri="{FF2B5EF4-FFF2-40B4-BE49-F238E27FC236}">
                <a16:creationId xmlns:a16="http://schemas.microsoft.com/office/drawing/2014/main" id="{234C902E-BCE7-0153-BF50-58A0CF50ACE8}"/>
              </a:ext>
            </a:extLst>
          </p:cNvPr>
          <p:cNvSpPr/>
          <p:nvPr/>
        </p:nvSpPr>
        <p:spPr>
          <a:xfrm>
            <a:off x="8014227" y="5423362"/>
            <a:ext cx="2632826" cy="729342"/>
          </a:xfrm>
          <a:prstGeom prst="rect">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a:solidFill>
                  <a:schemeClr val="tx1"/>
                </a:solidFill>
                <a:latin typeface="Calibri" panose="020F0502020204030204" pitchFamily="34" charset="0"/>
                <a:cs typeface="Calibri" panose="020F0502020204030204" pitchFamily="34" charset="0"/>
              </a:rPr>
              <a:t>AGRICULTURAL DROUGHT</a:t>
            </a:r>
          </a:p>
        </p:txBody>
      </p:sp>
      <p:cxnSp>
        <p:nvCxnSpPr>
          <p:cNvPr id="50" name="Łącznik prosty ze strzałką 49">
            <a:extLst>
              <a:ext uri="{FF2B5EF4-FFF2-40B4-BE49-F238E27FC236}">
                <a16:creationId xmlns:a16="http://schemas.microsoft.com/office/drawing/2014/main" id="{0FEDB79E-0C8D-3337-4359-642BED418A97}"/>
              </a:ext>
            </a:extLst>
          </p:cNvPr>
          <p:cNvCxnSpPr/>
          <p:nvPr/>
        </p:nvCxnSpPr>
        <p:spPr>
          <a:xfrm>
            <a:off x="7088315" y="5788033"/>
            <a:ext cx="64225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251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ASSESSMENT</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sp>
        <p:nvSpPr>
          <p:cNvPr id="3" name="pole tekstowe 2">
            <a:extLst>
              <a:ext uri="{FF2B5EF4-FFF2-40B4-BE49-F238E27FC236}">
                <a16:creationId xmlns:a16="http://schemas.microsoft.com/office/drawing/2014/main" id="{1E3151DE-D7AA-9B36-2E30-C7A1D0D9B73D}"/>
              </a:ext>
            </a:extLst>
          </p:cNvPr>
          <p:cNvSpPr txBox="1"/>
          <p:nvPr/>
        </p:nvSpPr>
        <p:spPr>
          <a:xfrm>
            <a:off x="357542" y="994269"/>
            <a:ext cx="1744517" cy="369332"/>
          </a:xfrm>
          <a:prstGeom prst="rect">
            <a:avLst/>
          </a:prstGeom>
          <a:noFill/>
        </p:spPr>
        <p:txBody>
          <a:bodyPr wrap="none" rtlCol="0">
            <a:spAutoFit/>
          </a:bodyPr>
          <a:lstStyle/>
          <a:p>
            <a:r>
              <a:rPr lang="pl-PL" b="1" dirty="0"/>
              <a:t>CONSEQUENCES</a:t>
            </a:r>
          </a:p>
        </p:txBody>
      </p:sp>
      <p:graphicFrame>
        <p:nvGraphicFramePr>
          <p:cNvPr id="2" name="Tabela 1">
            <a:extLst>
              <a:ext uri="{FF2B5EF4-FFF2-40B4-BE49-F238E27FC236}">
                <a16:creationId xmlns:a16="http://schemas.microsoft.com/office/drawing/2014/main" id="{8DCDE9BE-AFFD-9745-6C01-C06F420EADB4}"/>
              </a:ext>
            </a:extLst>
          </p:cNvPr>
          <p:cNvGraphicFramePr>
            <a:graphicFrameLocks noGrp="1"/>
          </p:cNvGraphicFramePr>
          <p:nvPr>
            <p:extLst>
              <p:ext uri="{D42A27DB-BD31-4B8C-83A1-F6EECF244321}">
                <p14:modId xmlns:p14="http://schemas.microsoft.com/office/powerpoint/2010/main" val="1725315053"/>
              </p:ext>
            </p:extLst>
          </p:nvPr>
        </p:nvGraphicFramePr>
        <p:xfrm>
          <a:off x="119818" y="1491121"/>
          <a:ext cx="11714640" cy="4372610"/>
        </p:xfrm>
        <a:graphic>
          <a:graphicData uri="http://schemas.openxmlformats.org/drawingml/2006/table">
            <a:tbl>
              <a:tblPr firstRow="1" firstCol="1" bandRow="1">
                <a:tableStyleId>{D27102A9-8310-4765-A935-A1911B00CA55}</a:tableStyleId>
              </a:tblPr>
              <a:tblGrid>
                <a:gridCol w="3443477">
                  <a:extLst>
                    <a:ext uri="{9D8B030D-6E8A-4147-A177-3AD203B41FA5}">
                      <a16:colId xmlns:a16="http://schemas.microsoft.com/office/drawing/2014/main" val="2805794098"/>
                    </a:ext>
                  </a:extLst>
                </a:gridCol>
                <a:gridCol w="4256116">
                  <a:extLst>
                    <a:ext uri="{9D8B030D-6E8A-4147-A177-3AD203B41FA5}">
                      <a16:colId xmlns:a16="http://schemas.microsoft.com/office/drawing/2014/main" val="3382842528"/>
                    </a:ext>
                  </a:extLst>
                </a:gridCol>
                <a:gridCol w="4015047">
                  <a:extLst>
                    <a:ext uri="{9D8B030D-6E8A-4147-A177-3AD203B41FA5}">
                      <a16:colId xmlns:a16="http://schemas.microsoft.com/office/drawing/2014/main" val="3178972721"/>
                    </a:ext>
                  </a:extLst>
                </a:gridCol>
              </a:tblGrid>
              <a:tr h="1627569">
                <a:tc>
                  <a:txBody>
                    <a:bodyPr/>
                    <a:lstStyle/>
                    <a:p>
                      <a:pPr>
                        <a:lnSpc>
                          <a:spcPct val="115000"/>
                        </a:lnSpc>
                        <a:spcAft>
                          <a:spcPts val="1000"/>
                        </a:spcAft>
                      </a:pPr>
                      <a:r>
                        <a:rPr lang="en-GB" sz="1600" dirty="0">
                          <a:effectLst/>
                        </a:rPr>
                        <a:t>Number of fatalities</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nchor="ctr"/>
                </a:tc>
                <a:tc>
                  <a:txBody>
                    <a:bodyPr/>
                    <a:lstStyle/>
                    <a:p>
                      <a:pPr>
                        <a:lnSpc>
                          <a:spcPct val="100000"/>
                        </a:lnSpc>
                        <a:spcAft>
                          <a:spcPts val="1000"/>
                        </a:spcAft>
                      </a:pPr>
                      <a:r>
                        <a:rPr lang="de-DE" sz="1600" b="0" dirty="0">
                          <a:effectLst/>
                        </a:rPr>
                        <a:t>Ratio </a:t>
                      </a:r>
                      <a:r>
                        <a:rPr lang="de-DE" sz="1600" b="0" dirty="0" err="1">
                          <a:effectLst/>
                        </a:rPr>
                        <a:t>of</a:t>
                      </a:r>
                      <a:r>
                        <a:rPr lang="de-DE" sz="1600" b="0" dirty="0">
                          <a:effectLst/>
                        </a:rPr>
                        <a:t> </a:t>
                      </a:r>
                      <a:r>
                        <a:rPr lang="de-DE" sz="1600" b="0" dirty="0" err="1">
                          <a:effectLst/>
                        </a:rPr>
                        <a:t>harvest</a:t>
                      </a:r>
                      <a:r>
                        <a:rPr lang="de-DE" sz="1600" b="0" dirty="0">
                          <a:effectLst/>
                        </a:rPr>
                        <a:t> </a:t>
                      </a:r>
                      <a:r>
                        <a:rPr lang="de-DE" sz="1600" b="0" dirty="0" err="1">
                          <a:effectLst/>
                        </a:rPr>
                        <a:t>to</a:t>
                      </a:r>
                      <a:r>
                        <a:rPr lang="de-DE" sz="1600" b="0" dirty="0">
                          <a:effectLst/>
                        </a:rPr>
                        <a:t> </a:t>
                      </a:r>
                      <a:r>
                        <a:rPr lang="de-DE" sz="1600" b="0" dirty="0" err="1">
                          <a:effectLst/>
                        </a:rPr>
                        <a:t>sown</a:t>
                      </a:r>
                      <a:r>
                        <a:rPr lang="de-DE" sz="1600" b="0" dirty="0">
                          <a:effectLst/>
                        </a:rPr>
                        <a:t> </a:t>
                      </a:r>
                      <a:r>
                        <a:rPr lang="de-DE" sz="1600" b="0" dirty="0" err="1">
                          <a:effectLst/>
                        </a:rPr>
                        <a:t>area</a:t>
                      </a:r>
                      <a:r>
                        <a:rPr lang="de-DE" sz="1600" b="0" dirty="0">
                          <a:effectLst/>
                        </a:rPr>
                        <a:t> in </a:t>
                      </a:r>
                      <a:r>
                        <a:rPr lang="de-DE" sz="1600" b="0" dirty="0" err="1">
                          <a:effectLst/>
                        </a:rPr>
                        <a:t>comparision</a:t>
                      </a:r>
                      <a:r>
                        <a:rPr lang="de-DE" sz="1600" b="0" dirty="0">
                          <a:effectLst/>
                        </a:rPr>
                        <a:t> </a:t>
                      </a:r>
                      <a:r>
                        <a:rPr lang="de-DE" sz="1600" b="0" dirty="0" err="1">
                          <a:effectLst/>
                        </a:rPr>
                        <a:t>to</a:t>
                      </a:r>
                      <a:r>
                        <a:rPr lang="de-DE" sz="1600" b="0" dirty="0">
                          <a:effectLst/>
                        </a:rPr>
                        <a:t> </a:t>
                      </a:r>
                      <a:r>
                        <a:rPr lang="de-DE" sz="1600" b="0" dirty="0" err="1">
                          <a:effectLst/>
                        </a:rPr>
                        <a:t>previous</a:t>
                      </a:r>
                      <a:r>
                        <a:rPr lang="de-DE" sz="1600" b="0" dirty="0">
                          <a:effectLst/>
                        </a:rPr>
                        <a:t> </a:t>
                      </a:r>
                      <a:r>
                        <a:rPr lang="de-DE" sz="1600" b="0" dirty="0" err="1">
                          <a:effectLst/>
                        </a:rPr>
                        <a:t>year</a:t>
                      </a:r>
                      <a:r>
                        <a:rPr lang="de-DE" sz="1600" b="0" dirty="0">
                          <a:effectLst/>
                        </a:rPr>
                        <a:t>:</a:t>
                      </a:r>
                      <a:endParaRPr lang="pl-PL" sz="1600" b="0" dirty="0">
                        <a:effectLst/>
                      </a:endParaRPr>
                    </a:p>
                    <a:p>
                      <a:pPr marL="342900" lvl="0" indent="-342900">
                        <a:lnSpc>
                          <a:spcPct val="100000"/>
                        </a:lnSpc>
                        <a:buFont typeface="Symbol" panose="05050102010706020507" pitchFamily="18" charset="2"/>
                        <a:buChar char=""/>
                        <a:tabLst>
                          <a:tab pos="39370" algn="l"/>
                        </a:tabLst>
                      </a:pPr>
                      <a:r>
                        <a:rPr lang="de-DE" sz="1600" b="0" dirty="0">
                          <a:effectLst/>
                        </a:rPr>
                        <a:t>22%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basic</a:t>
                      </a:r>
                      <a:r>
                        <a:rPr lang="de-DE" sz="1600" b="0" dirty="0">
                          <a:effectLst/>
                        </a:rPr>
                        <a:t> </a:t>
                      </a:r>
                      <a:r>
                        <a:rPr lang="de-DE" sz="1600" b="0" dirty="0" err="1">
                          <a:effectLst/>
                        </a:rPr>
                        <a:t>cereals</a:t>
                      </a:r>
                      <a:r>
                        <a:rPr lang="de-DE" sz="1600" b="0" dirty="0">
                          <a:effectLst/>
                        </a:rPr>
                        <a:t> </a:t>
                      </a:r>
                      <a:r>
                        <a:rPr lang="de-DE" sz="1600" b="0" dirty="0" err="1">
                          <a:effectLst/>
                        </a:rPr>
                        <a:t>with</a:t>
                      </a:r>
                      <a:r>
                        <a:rPr lang="de-DE" sz="1600" b="0" dirty="0">
                          <a:effectLst/>
                        </a:rPr>
                        <a:t> </a:t>
                      </a:r>
                      <a:r>
                        <a:rPr lang="de-DE" sz="1600" b="0" dirty="0" err="1">
                          <a:effectLst/>
                        </a:rPr>
                        <a:t>cereal</a:t>
                      </a:r>
                      <a:r>
                        <a:rPr lang="de-DE" sz="1600" b="0" dirty="0">
                          <a:effectLst/>
                        </a:rPr>
                        <a:t> </a:t>
                      </a:r>
                      <a:r>
                        <a:rPr lang="de-DE" sz="1600" b="0" dirty="0" err="1">
                          <a:effectLst/>
                        </a:rPr>
                        <a:t>mixed</a:t>
                      </a:r>
                      <a:r>
                        <a:rPr lang="de-DE" sz="1600" b="0" dirty="0">
                          <a:effectLst/>
                        </a:rPr>
                        <a:t> </a:t>
                      </a:r>
                      <a:endParaRPr lang="pl-PL" sz="1600" b="0" dirty="0">
                        <a:effectLst/>
                      </a:endParaRPr>
                    </a:p>
                    <a:p>
                      <a:pPr marL="342900" lvl="0" indent="-342900">
                        <a:lnSpc>
                          <a:spcPct val="100000"/>
                        </a:lnSpc>
                        <a:buFont typeface="Symbol" panose="05050102010706020507" pitchFamily="18" charset="2"/>
                        <a:buChar char=""/>
                        <a:tabLst>
                          <a:tab pos="129540" algn="l"/>
                        </a:tabLst>
                      </a:pPr>
                      <a:r>
                        <a:rPr lang="de-DE" sz="1600" b="0" dirty="0">
                          <a:effectLst/>
                        </a:rPr>
                        <a:t>15%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potatos</a:t>
                      </a:r>
                      <a:endParaRPr lang="pl-PL" sz="1600" b="0" dirty="0">
                        <a:effectLst/>
                      </a:endParaRPr>
                    </a:p>
                    <a:p>
                      <a:pPr marL="342900" lvl="0" indent="-342900">
                        <a:lnSpc>
                          <a:spcPct val="100000"/>
                        </a:lnSpc>
                        <a:buFont typeface="Symbol" panose="05050102010706020507" pitchFamily="18" charset="2"/>
                        <a:buChar char=""/>
                        <a:tabLst>
                          <a:tab pos="129540" algn="l"/>
                        </a:tabLst>
                      </a:pPr>
                      <a:r>
                        <a:rPr lang="de-DE" sz="1600" b="0" dirty="0">
                          <a:effectLst/>
                        </a:rPr>
                        <a:t> 1%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sugar</a:t>
                      </a:r>
                      <a:r>
                        <a:rPr lang="de-DE" sz="1600" b="0" dirty="0">
                          <a:effectLst/>
                        </a:rPr>
                        <a:t> </a:t>
                      </a:r>
                      <a:r>
                        <a:rPr lang="de-DE" sz="1600" b="0" dirty="0" err="1">
                          <a:effectLst/>
                        </a:rPr>
                        <a:t>beets</a:t>
                      </a:r>
                      <a:endParaRPr lang="pl-PL" sz="1600" b="0" dirty="0">
                        <a:effectLst/>
                      </a:endParaRPr>
                    </a:p>
                    <a:p>
                      <a:pPr marL="342900" lvl="0" indent="-342900">
                        <a:lnSpc>
                          <a:spcPct val="100000"/>
                        </a:lnSpc>
                        <a:spcAft>
                          <a:spcPts val="1000"/>
                        </a:spcAft>
                        <a:buFont typeface="Symbol" panose="05050102010706020507" pitchFamily="18" charset="2"/>
                        <a:buChar char=""/>
                        <a:tabLst>
                          <a:tab pos="129540" algn="l"/>
                        </a:tabLst>
                      </a:pPr>
                      <a:r>
                        <a:rPr lang="de-DE" sz="1600" b="0" dirty="0">
                          <a:effectLst/>
                        </a:rPr>
                        <a:t>5%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rape</a:t>
                      </a:r>
                      <a:r>
                        <a:rPr lang="de-DE" sz="1600" b="0" dirty="0">
                          <a:effectLst/>
                        </a:rPr>
                        <a:t> and </a:t>
                      </a:r>
                      <a:r>
                        <a:rPr lang="de-DE" sz="1600" b="0" dirty="0" err="1">
                          <a:effectLst/>
                        </a:rPr>
                        <a:t>agrimony</a:t>
                      </a:r>
                      <a:endParaRPr lang="pl-PL" sz="1600" b="0" dirty="0">
                        <a:effectLst/>
                        <a:latin typeface="+mn-lt"/>
                        <a:ea typeface="Times New Roman" panose="02020603050405020304" pitchFamily="18" charset="0"/>
                        <a:cs typeface="Times New Roman" panose="02020603050405020304" pitchFamily="18" charset="0"/>
                      </a:endParaRPr>
                    </a:p>
                  </a:txBody>
                  <a:tcPr marL="20833" marR="20833" marT="0" marB="0"/>
                </a:tc>
                <a:tc>
                  <a:txBody>
                    <a:bodyPr/>
                    <a:lstStyle/>
                    <a:p>
                      <a:pPr>
                        <a:lnSpc>
                          <a:spcPct val="100000"/>
                        </a:lnSpc>
                        <a:spcAft>
                          <a:spcPts val="1000"/>
                        </a:spcAft>
                      </a:pPr>
                      <a:r>
                        <a:rPr lang="de-DE" sz="1600" b="0" dirty="0">
                          <a:effectLst/>
                        </a:rPr>
                        <a:t>Ratio </a:t>
                      </a:r>
                      <a:r>
                        <a:rPr lang="de-DE" sz="1600" b="0" dirty="0" err="1">
                          <a:effectLst/>
                        </a:rPr>
                        <a:t>of</a:t>
                      </a:r>
                      <a:r>
                        <a:rPr lang="de-DE" sz="1600" b="0" dirty="0">
                          <a:effectLst/>
                        </a:rPr>
                        <a:t> </a:t>
                      </a:r>
                      <a:r>
                        <a:rPr lang="de-DE" sz="1600" b="0" dirty="0" err="1">
                          <a:effectLst/>
                        </a:rPr>
                        <a:t>harvest</a:t>
                      </a:r>
                      <a:r>
                        <a:rPr lang="de-DE" sz="1600" b="0" dirty="0">
                          <a:effectLst/>
                        </a:rPr>
                        <a:t> </a:t>
                      </a:r>
                      <a:r>
                        <a:rPr lang="de-DE" sz="1600" b="0" dirty="0" err="1">
                          <a:effectLst/>
                        </a:rPr>
                        <a:t>to</a:t>
                      </a:r>
                      <a:r>
                        <a:rPr lang="de-DE" sz="1600" b="0" dirty="0">
                          <a:effectLst/>
                        </a:rPr>
                        <a:t> </a:t>
                      </a:r>
                      <a:r>
                        <a:rPr lang="de-DE" sz="1600" b="0" dirty="0" err="1">
                          <a:effectLst/>
                        </a:rPr>
                        <a:t>sown</a:t>
                      </a:r>
                      <a:r>
                        <a:rPr lang="de-DE" sz="1600" b="0" dirty="0">
                          <a:effectLst/>
                        </a:rPr>
                        <a:t> </a:t>
                      </a:r>
                      <a:r>
                        <a:rPr lang="de-DE" sz="1600" b="0" dirty="0" err="1">
                          <a:effectLst/>
                        </a:rPr>
                        <a:t>area</a:t>
                      </a:r>
                      <a:r>
                        <a:rPr lang="de-DE" sz="1600" b="0" dirty="0">
                          <a:effectLst/>
                        </a:rPr>
                        <a:t> in </a:t>
                      </a:r>
                      <a:r>
                        <a:rPr lang="de-DE" sz="1600" b="0" dirty="0" err="1">
                          <a:effectLst/>
                        </a:rPr>
                        <a:t>comparision</a:t>
                      </a:r>
                      <a:r>
                        <a:rPr lang="de-DE" sz="1600" b="0" dirty="0">
                          <a:effectLst/>
                        </a:rPr>
                        <a:t> </a:t>
                      </a:r>
                      <a:r>
                        <a:rPr lang="de-DE" sz="1600" b="0" dirty="0" err="1">
                          <a:effectLst/>
                        </a:rPr>
                        <a:t>to</a:t>
                      </a:r>
                      <a:r>
                        <a:rPr lang="de-DE" sz="1600" b="0" dirty="0">
                          <a:effectLst/>
                        </a:rPr>
                        <a:t> </a:t>
                      </a:r>
                      <a:r>
                        <a:rPr lang="de-DE" sz="1600" b="0" dirty="0" err="1">
                          <a:effectLst/>
                        </a:rPr>
                        <a:t>previous</a:t>
                      </a:r>
                      <a:r>
                        <a:rPr lang="de-DE" sz="1600" b="0" dirty="0">
                          <a:effectLst/>
                        </a:rPr>
                        <a:t> </a:t>
                      </a:r>
                      <a:r>
                        <a:rPr lang="de-DE" sz="1600" b="0" dirty="0" err="1">
                          <a:effectLst/>
                        </a:rPr>
                        <a:t>year</a:t>
                      </a:r>
                      <a:r>
                        <a:rPr lang="de-DE" sz="1600" b="0" dirty="0">
                          <a:effectLst/>
                        </a:rPr>
                        <a:t>:</a:t>
                      </a:r>
                      <a:endParaRPr lang="pl-PL" sz="1600" b="0" dirty="0">
                        <a:effectLst/>
                      </a:endParaRPr>
                    </a:p>
                    <a:p>
                      <a:pPr marL="342900" lvl="0" indent="-342900">
                        <a:lnSpc>
                          <a:spcPct val="100000"/>
                        </a:lnSpc>
                        <a:buFont typeface="Symbol" panose="05050102010706020507" pitchFamily="18" charset="2"/>
                        <a:buChar char=""/>
                        <a:tabLst>
                          <a:tab pos="39370" algn="l"/>
                        </a:tabLst>
                      </a:pPr>
                      <a:r>
                        <a:rPr lang="de-DE" sz="1600" b="0" dirty="0">
                          <a:effectLst/>
                        </a:rPr>
                        <a:t>12%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basic</a:t>
                      </a:r>
                      <a:r>
                        <a:rPr lang="de-DE" sz="1600" b="0" dirty="0">
                          <a:effectLst/>
                        </a:rPr>
                        <a:t> </a:t>
                      </a:r>
                      <a:r>
                        <a:rPr lang="de-DE" sz="1600" b="0" dirty="0" err="1">
                          <a:effectLst/>
                        </a:rPr>
                        <a:t>cereals</a:t>
                      </a:r>
                      <a:r>
                        <a:rPr lang="de-DE" sz="1600" b="0" dirty="0">
                          <a:effectLst/>
                        </a:rPr>
                        <a:t> </a:t>
                      </a:r>
                      <a:r>
                        <a:rPr lang="de-DE" sz="1600" b="0" dirty="0" err="1">
                          <a:effectLst/>
                        </a:rPr>
                        <a:t>with</a:t>
                      </a:r>
                      <a:r>
                        <a:rPr lang="de-DE" sz="1600" b="0" dirty="0">
                          <a:effectLst/>
                        </a:rPr>
                        <a:t> </a:t>
                      </a:r>
                      <a:r>
                        <a:rPr lang="de-DE" sz="1600" b="0" dirty="0" err="1">
                          <a:effectLst/>
                        </a:rPr>
                        <a:t>cereal</a:t>
                      </a:r>
                      <a:r>
                        <a:rPr lang="de-DE" sz="1600" b="0" dirty="0">
                          <a:effectLst/>
                        </a:rPr>
                        <a:t> </a:t>
                      </a:r>
                      <a:r>
                        <a:rPr lang="de-DE" sz="1600" b="0" dirty="0" err="1">
                          <a:effectLst/>
                        </a:rPr>
                        <a:t>mixed</a:t>
                      </a:r>
                      <a:r>
                        <a:rPr lang="de-DE" sz="1600" b="0" dirty="0">
                          <a:effectLst/>
                        </a:rPr>
                        <a:t> </a:t>
                      </a:r>
                      <a:endParaRPr lang="pl-PL" sz="1600" b="0" dirty="0">
                        <a:effectLst/>
                      </a:endParaRPr>
                    </a:p>
                    <a:p>
                      <a:pPr marL="342900" lvl="0" indent="-342900">
                        <a:lnSpc>
                          <a:spcPct val="100000"/>
                        </a:lnSpc>
                        <a:buFont typeface="Symbol" panose="05050102010706020507" pitchFamily="18" charset="2"/>
                        <a:buChar char=""/>
                        <a:tabLst>
                          <a:tab pos="129540" algn="l"/>
                        </a:tabLst>
                      </a:pPr>
                      <a:r>
                        <a:rPr lang="de-DE" sz="1600" b="0" dirty="0">
                          <a:effectLst/>
                        </a:rPr>
                        <a:t>27%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potatos</a:t>
                      </a:r>
                      <a:endParaRPr lang="pl-PL" sz="1600" b="0" dirty="0">
                        <a:effectLst/>
                      </a:endParaRPr>
                    </a:p>
                    <a:p>
                      <a:pPr marL="342900" lvl="0" indent="-342900">
                        <a:lnSpc>
                          <a:spcPct val="100000"/>
                        </a:lnSpc>
                        <a:buFont typeface="Symbol" panose="05050102010706020507" pitchFamily="18" charset="2"/>
                        <a:buChar char=""/>
                        <a:tabLst>
                          <a:tab pos="129540" algn="l"/>
                        </a:tabLst>
                      </a:pPr>
                      <a:r>
                        <a:rPr lang="de-DE" sz="1600" b="0" dirty="0">
                          <a:effectLst/>
                        </a:rPr>
                        <a:t> 25%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sugar</a:t>
                      </a:r>
                      <a:r>
                        <a:rPr lang="de-DE" sz="1600" b="0" dirty="0">
                          <a:effectLst/>
                        </a:rPr>
                        <a:t> </a:t>
                      </a:r>
                      <a:r>
                        <a:rPr lang="de-DE" sz="1600" b="0" dirty="0" err="1">
                          <a:effectLst/>
                        </a:rPr>
                        <a:t>beets</a:t>
                      </a:r>
                      <a:endParaRPr lang="pl-PL" sz="1600" b="0" dirty="0">
                        <a:effectLst/>
                      </a:endParaRPr>
                    </a:p>
                    <a:p>
                      <a:pPr marL="342900" lvl="0" indent="-342900">
                        <a:lnSpc>
                          <a:spcPct val="100000"/>
                        </a:lnSpc>
                        <a:spcAft>
                          <a:spcPts val="1000"/>
                        </a:spcAft>
                        <a:buFont typeface="Symbol" panose="05050102010706020507" pitchFamily="18" charset="2"/>
                        <a:buChar char=""/>
                        <a:tabLst>
                          <a:tab pos="129540" algn="l"/>
                        </a:tabLst>
                      </a:pPr>
                      <a:r>
                        <a:rPr lang="de-DE" sz="1600" b="0" dirty="0">
                          <a:effectLst/>
                        </a:rPr>
                        <a:t>12%  </a:t>
                      </a:r>
                      <a:r>
                        <a:rPr lang="de-DE" sz="1600" b="0" dirty="0" err="1">
                          <a:effectLst/>
                        </a:rPr>
                        <a:t>reduction</a:t>
                      </a:r>
                      <a:r>
                        <a:rPr lang="de-DE" sz="1600" b="0" dirty="0">
                          <a:effectLst/>
                        </a:rPr>
                        <a:t> </a:t>
                      </a:r>
                      <a:r>
                        <a:rPr lang="de-DE" sz="1600" b="0" dirty="0" err="1">
                          <a:effectLst/>
                        </a:rPr>
                        <a:t>for</a:t>
                      </a:r>
                      <a:r>
                        <a:rPr lang="de-DE" sz="1600" b="0" dirty="0">
                          <a:effectLst/>
                        </a:rPr>
                        <a:t> </a:t>
                      </a:r>
                      <a:r>
                        <a:rPr lang="de-DE" sz="1600" b="0" dirty="0" err="1">
                          <a:effectLst/>
                        </a:rPr>
                        <a:t>rape</a:t>
                      </a:r>
                      <a:r>
                        <a:rPr lang="de-DE" sz="1600" b="0" dirty="0">
                          <a:effectLst/>
                        </a:rPr>
                        <a:t> and </a:t>
                      </a:r>
                      <a:r>
                        <a:rPr lang="de-DE" sz="1600" b="0" dirty="0" err="1">
                          <a:effectLst/>
                        </a:rPr>
                        <a:t>agrimony</a:t>
                      </a:r>
                      <a:r>
                        <a:rPr lang="de-DE" sz="1600" b="0" dirty="0">
                          <a:effectLst/>
                        </a:rPr>
                        <a:t> </a:t>
                      </a:r>
                      <a:endParaRPr lang="pl-PL" sz="1600" b="0" dirty="0">
                        <a:effectLst/>
                        <a:latin typeface="+mn-lt"/>
                        <a:ea typeface="Times New Roman" panose="02020603050405020304" pitchFamily="18" charset="0"/>
                        <a:cs typeface="Times New Roman" panose="02020603050405020304" pitchFamily="18" charset="0"/>
                      </a:endParaRPr>
                    </a:p>
                  </a:txBody>
                  <a:tcPr marL="20833" marR="20833" marT="0" marB="0"/>
                </a:tc>
                <a:extLst>
                  <a:ext uri="{0D108BD9-81ED-4DB2-BD59-A6C34878D82A}">
                    <a16:rowId xmlns:a16="http://schemas.microsoft.com/office/drawing/2014/main" val="73373955"/>
                  </a:ext>
                </a:extLst>
              </a:tr>
              <a:tr h="124032">
                <a:tc>
                  <a:txBody>
                    <a:bodyPr/>
                    <a:lstStyle/>
                    <a:p>
                      <a:pPr algn="r">
                        <a:lnSpc>
                          <a:spcPct val="115000"/>
                        </a:lnSpc>
                        <a:spcAft>
                          <a:spcPts val="1000"/>
                        </a:spcAft>
                      </a:pPr>
                      <a:r>
                        <a:rPr lang="en-GB" sz="1600" dirty="0">
                          <a:effectLst/>
                        </a:rPr>
                        <a:t>level of evidence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nchor="ctr"/>
                </a:tc>
                <a:tc>
                  <a:txBody>
                    <a:bodyPr/>
                    <a:lstStyle/>
                    <a:p>
                      <a:pPr algn="ctr">
                        <a:lnSpc>
                          <a:spcPct val="115000"/>
                        </a:lnSpc>
                        <a:spcAft>
                          <a:spcPts val="1000"/>
                        </a:spcAft>
                      </a:pPr>
                      <a:r>
                        <a:rPr lang="en-GB" sz="1600" dirty="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tc>
                  <a:txBody>
                    <a:bodyPr/>
                    <a:lstStyle/>
                    <a:p>
                      <a:pPr algn="ctr">
                        <a:lnSpc>
                          <a:spcPct val="115000"/>
                        </a:lnSpc>
                        <a:spcAft>
                          <a:spcPts val="1000"/>
                        </a:spcAft>
                      </a:pPr>
                      <a:r>
                        <a:rPr lang="en-GB" sz="1600" dirty="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extLst>
                  <a:ext uri="{0D108BD9-81ED-4DB2-BD59-A6C34878D82A}">
                    <a16:rowId xmlns:a16="http://schemas.microsoft.com/office/drawing/2014/main" val="76530576"/>
                  </a:ext>
                </a:extLst>
              </a:tr>
              <a:tr h="1214031">
                <a:tc>
                  <a:txBody>
                    <a:bodyPr/>
                    <a:lstStyle/>
                    <a:p>
                      <a:pPr>
                        <a:lnSpc>
                          <a:spcPct val="115000"/>
                        </a:lnSpc>
                        <a:spcAft>
                          <a:spcPts val="1000"/>
                        </a:spcAft>
                      </a:pPr>
                      <a:r>
                        <a:rPr lang="en-GB" sz="1600">
                          <a:effectLst/>
                        </a:rPr>
                        <a:t>Number of affected people</a:t>
                      </a:r>
                      <a:endParaRPr lang="pl-PL" sz="1600">
                        <a:effectLst/>
                        <a:latin typeface="+mn-lt"/>
                        <a:ea typeface="Times New Roman" panose="02020603050405020304" pitchFamily="18" charset="0"/>
                        <a:cs typeface="Times New Roman" panose="02020603050405020304" pitchFamily="18" charset="0"/>
                      </a:endParaRPr>
                    </a:p>
                  </a:txBody>
                  <a:tcPr marL="20833" marR="20833" marT="0" marB="0" anchor="ctr"/>
                </a:tc>
                <a:tc>
                  <a:txBody>
                    <a:bodyPr/>
                    <a:lstStyle/>
                    <a:p>
                      <a:pPr>
                        <a:lnSpc>
                          <a:spcPct val="100000"/>
                        </a:lnSpc>
                        <a:spcAft>
                          <a:spcPts val="0"/>
                        </a:spcAft>
                      </a:pPr>
                      <a:r>
                        <a:rPr lang="de-DE" sz="1600" dirty="0" err="1">
                          <a:effectLst/>
                        </a:rPr>
                        <a:t>persons</a:t>
                      </a:r>
                      <a:r>
                        <a:rPr lang="de-DE" sz="1600" dirty="0">
                          <a:effectLst/>
                        </a:rPr>
                        <a:t> </a:t>
                      </a:r>
                      <a:r>
                        <a:rPr lang="de-DE" sz="1600" dirty="0" err="1">
                          <a:effectLst/>
                        </a:rPr>
                        <a:t>employed</a:t>
                      </a:r>
                      <a:r>
                        <a:rPr lang="de-DE" sz="1600" dirty="0">
                          <a:effectLst/>
                        </a:rPr>
                        <a:t> in </a:t>
                      </a:r>
                      <a:r>
                        <a:rPr lang="de-DE" sz="1600" dirty="0" err="1">
                          <a:effectLst/>
                        </a:rPr>
                        <a:t>agriculture</a:t>
                      </a:r>
                      <a:r>
                        <a:rPr lang="de-DE" sz="1600" dirty="0">
                          <a:effectLst/>
                        </a:rPr>
                        <a:t>:</a:t>
                      </a:r>
                      <a:endParaRPr lang="pl-PL" sz="1600" dirty="0">
                        <a:effectLst/>
                      </a:endParaRPr>
                    </a:p>
                    <a:p>
                      <a:pPr>
                        <a:lnSpc>
                          <a:spcPct val="100000"/>
                        </a:lnSpc>
                        <a:spcAft>
                          <a:spcPts val="0"/>
                        </a:spcAft>
                      </a:pPr>
                      <a:r>
                        <a:rPr lang="de-DE" sz="1600" dirty="0">
                          <a:effectLst/>
                        </a:rPr>
                        <a:t>205275 </a:t>
                      </a:r>
                      <a:r>
                        <a:rPr lang="de-DE" sz="1600" dirty="0" err="1">
                          <a:effectLst/>
                        </a:rPr>
                        <a:t>including</a:t>
                      </a:r>
                      <a:r>
                        <a:rPr lang="de-DE" sz="1600" dirty="0">
                          <a:effectLst/>
                        </a:rPr>
                        <a:t> </a:t>
                      </a:r>
                      <a:r>
                        <a:rPr lang="de-DE" sz="1600" dirty="0" err="1">
                          <a:effectLst/>
                        </a:rPr>
                        <a:t>public</a:t>
                      </a:r>
                      <a:r>
                        <a:rPr lang="de-DE" sz="1600" dirty="0">
                          <a:effectLst/>
                        </a:rPr>
                        <a:t> </a:t>
                      </a:r>
                      <a:r>
                        <a:rPr lang="de-DE" sz="1600" dirty="0" err="1">
                          <a:effectLst/>
                        </a:rPr>
                        <a:t>sector</a:t>
                      </a:r>
                      <a:r>
                        <a:rPr lang="de-DE" sz="1600" dirty="0">
                          <a:effectLst/>
                        </a:rPr>
                        <a:t> (3131) and private </a:t>
                      </a:r>
                      <a:r>
                        <a:rPr lang="de-DE" sz="1600" dirty="0" err="1">
                          <a:effectLst/>
                        </a:rPr>
                        <a:t>sector</a:t>
                      </a:r>
                      <a:r>
                        <a:rPr lang="de-DE" sz="1600" dirty="0">
                          <a:effectLst/>
                        </a:rPr>
                        <a:t> (202144)</a:t>
                      </a:r>
                      <a:endParaRPr lang="pl-PL" sz="1600" dirty="0">
                        <a:effectLst/>
                      </a:endParaRPr>
                    </a:p>
                    <a:p>
                      <a:pPr>
                        <a:lnSpc>
                          <a:spcPct val="100000"/>
                        </a:lnSpc>
                        <a:spcAft>
                          <a:spcPts val="0"/>
                        </a:spcAft>
                      </a:pPr>
                      <a:r>
                        <a:rPr lang="en-GB" sz="1600" dirty="0">
                          <a:effectLst/>
                        </a:rPr>
                        <a:t>Population in rural areas: 1457000</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tc>
                  <a:txBody>
                    <a:bodyPr/>
                    <a:lstStyle/>
                    <a:p>
                      <a:pPr>
                        <a:lnSpc>
                          <a:spcPct val="100000"/>
                        </a:lnSpc>
                        <a:spcAft>
                          <a:spcPts val="0"/>
                        </a:spcAft>
                      </a:pPr>
                      <a:r>
                        <a:rPr lang="de-DE" sz="1600" dirty="0" err="1">
                          <a:effectLst/>
                        </a:rPr>
                        <a:t>persons</a:t>
                      </a:r>
                      <a:r>
                        <a:rPr lang="de-DE" sz="1600" dirty="0">
                          <a:effectLst/>
                        </a:rPr>
                        <a:t> </a:t>
                      </a:r>
                      <a:r>
                        <a:rPr lang="de-DE" sz="1600" dirty="0" err="1">
                          <a:effectLst/>
                        </a:rPr>
                        <a:t>employed</a:t>
                      </a:r>
                      <a:r>
                        <a:rPr lang="de-DE" sz="1600" dirty="0">
                          <a:effectLst/>
                        </a:rPr>
                        <a:t> in </a:t>
                      </a:r>
                      <a:r>
                        <a:rPr lang="de-DE" sz="1600" dirty="0" err="1">
                          <a:effectLst/>
                        </a:rPr>
                        <a:t>agriculture</a:t>
                      </a:r>
                      <a:r>
                        <a:rPr lang="de-DE" sz="1600" dirty="0">
                          <a:effectLst/>
                        </a:rPr>
                        <a:t>:</a:t>
                      </a:r>
                      <a:endParaRPr lang="pl-PL" sz="1600" dirty="0">
                        <a:effectLst/>
                      </a:endParaRPr>
                    </a:p>
                    <a:p>
                      <a:pPr>
                        <a:lnSpc>
                          <a:spcPct val="100000"/>
                        </a:lnSpc>
                        <a:spcAft>
                          <a:spcPts val="0"/>
                        </a:spcAft>
                      </a:pPr>
                      <a:r>
                        <a:rPr lang="de-DE" sz="1600" dirty="0">
                          <a:effectLst/>
                        </a:rPr>
                        <a:t>209160</a:t>
                      </a:r>
                      <a:endParaRPr lang="pl-PL" sz="1600" dirty="0">
                        <a:effectLst/>
                      </a:endParaRPr>
                    </a:p>
                    <a:p>
                      <a:pPr>
                        <a:lnSpc>
                          <a:spcPct val="100000"/>
                        </a:lnSpc>
                        <a:spcAft>
                          <a:spcPts val="0"/>
                        </a:spcAft>
                      </a:pPr>
                      <a:r>
                        <a:rPr lang="de-DE" sz="1600" dirty="0" err="1">
                          <a:effectLst/>
                        </a:rPr>
                        <a:t>including</a:t>
                      </a:r>
                      <a:r>
                        <a:rPr lang="de-DE" sz="1600" dirty="0">
                          <a:effectLst/>
                        </a:rPr>
                        <a:t> </a:t>
                      </a:r>
                      <a:r>
                        <a:rPr lang="de-DE" sz="1600" dirty="0" err="1">
                          <a:effectLst/>
                        </a:rPr>
                        <a:t>public</a:t>
                      </a:r>
                      <a:r>
                        <a:rPr lang="de-DE" sz="1600" dirty="0">
                          <a:effectLst/>
                        </a:rPr>
                        <a:t> </a:t>
                      </a:r>
                      <a:r>
                        <a:rPr lang="de-DE" sz="1600" dirty="0" err="1">
                          <a:effectLst/>
                        </a:rPr>
                        <a:t>sector</a:t>
                      </a:r>
                      <a:r>
                        <a:rPr lang="de-DE" sz="1600" dirty="0">
                          <a:effectLst/>
                        </a:rPr>
                        <a:t> (1905) and private </a:t>
                      </a:r>
                      <a:r>
                        <a:rPr lang="de-DE" sz="1600" dirty="0" err="1">
                          <a:effectLst/>
                        </a:rPr>
                        <a:t>sector</a:t>
                      </a:r>
                      <a:r>
                        <a:rPr lang="de-DE" sz="1600" dirty="0">
                          <a:effectLst/>
                        </a:rPr>
                        <a:t> (207255)</a:t>
                      </a:r>
                      <a:endParaRPr lang="pl-PL" sz="1600" dirty="0">
                        <a:effectLst/>
                      </a:endParaRPr>
                    </a:p>
                    <a:p>
                      <a:pPr>
                        <a:lnSpc>
                          <a:spcPct val="100000"/>
                        </a:lnSpc>
                        <a:spcAft>
                          <a:spcPts val="0"/>
                        </a:spcAft>
                      </a:pPr>
                      <a:r>
                        <a:rPr lang="en-GB" sz="1600" dirty="0">
                          <a:effectLst/>
                        </a:rPr>
                        <a:t>Population in rural areas: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extLst>
                  <a:ext uri="{0D108BD9-81ED-4DB2-BD59-A6C34878D82A}">
                    <a16:rowId xmlns:a16="http://schemas.microsoft.com/office/drawing/2014/main" val="3349738276"/>
                  </a:ext>
                </a:extLst>
              </a:tr>
              <a:tr h="124032">
                <a:tc>
                  <a:txBody>
                    <a:bodyPr/>
                    <a:lstStyle/>
                    <a:p>
                      <a:pPr algn="r">
                        <a:lnSpc>
                          <a:spcPct val="115000"/>
                        </a:lnSpc>
                        <a:spcAft>
                          <a:spcPts val="1000"/>
                        </a:spcAft>
                      </a:pPr>
                      <a:r>
                        <a:rPr lang="en-GB" sz="1600" dirty="0">
                          <a:effectLst/>
                        </a:rPr>
                        <a:t>level of evidence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nchor="ctr"/>
                </a:tc>
                <a:tc>
                  <a:txBody>
                    <a:bodyPr/>
                    <a:lstStyle/>
                    <a:p>
                      <a:pPr algn="ctr">
                        <a:lnSpc>
                          <a:spcPct val="115000"/>
                        </a:lnSpc>
                        <a:spcAft>
                          <a:spcPts val="1000"/>
                        </a:spcAft>
                      </a:pPr>
                      <a:r>
                        <a:rPr lang="de-DE" sz="1600" dirty="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tc>
                  <a:txBody>
                    <a:bodyPr/>
                    <a:lstStyle/>
                    <a:p>
                      <a:pPr algn="ctr">
                        <a:lnSpc>
                          <a:spcPct val="115000"/>
                        </a:lnSpc>
                        <a:spcAft>
                          <a:spcPts val="1000"/>
                        </a:spcAft>
                      </a:pPr>
                      <a:r>
                        <a:rPr lang="de-DE" sz="1600" dirty="0">
                          <a:effectLst/>
                        </a:rPr>
                        <a:t>robust</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extLst>
                  <a:ext uri="{0D108BD9-81ED-4DB2-BD59-A6C34878D82A}">
                    <a16:rowId xmlns:a16="http://schemas.microsoft.com/office/drawing/2014/main" val="3348920766"/>
                  </a:ext>
                </a:extLst>
              </a:tr>
              <a:tr h="124032">
                <a:tc gridSpan="3">
                  <a:txBody>
                    <a:bodyPr/>
                    <a:lstStyle/>
                    <a:p>
                      <a:pPr algn="l">
                        <a:lnSpc>
                          <a:spcPct val="115000"/>
                        </a:lnSpc>
                        <a:spcAft>
                          <a:spcPts val="1000"/>
                        </a:spcAft>
                      </a:pPr>
                      <a:r>
                        <a:rPr lang="en-GB" sz="1600" dirty="0">
                          <a:solidFill>
                            <a:srgbClr val="C00000"/>
                          </a:solidFill>
                          <a:effectLst/>
                        </a:rPr>
                        <a:t>DIRECT ECONOMIC IMPACTS </a:t>
                      </a:r>
                      <a:r>
                        <a:rPr lang="en-GB" sz="1600" dirty="0">
                          <a:effectLst/>
                        </a:rPr>
                        <a:t>(Monetary damage e.g. to agriculture)</a:t>
                      </a:r>
                    </a:p>
                  </a:txBody>
                  <a:tcPr marL="20833" marR="20833" marT="0" marB="0" anchor="ctr"/>
                </a:tc>
                <a:tc hMerge="1">
                  <a:txBody>
                    <a:bodyPr/>
                    <a:lstStyle/>
                    <a:p>
                      <a:pPr>
                        <a:lnSpc>
                          <a:spcPct val="115000"/>
                        </a:lnSpc>
                        <a:spcAft>
                          <a:spcPts val="1000"/>
                        </a:spcAft>
                      </a:pPr>
                      <a:r>
                        <a:rPr lang="en-GB" sz="1600" dirty="0">
                          <a:effectLst/>
                        </a:rPr>
                        <a:t>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tc hMerge="1">
                  <a:txBody>
                    <a:bodyPr/>
                    <a:lstStyle/>
                    <a:p>
                      <a:pPr>
                        <a:lnSpc>
                          <a:spcPct val="115000"/>
                        </a:lnSpc>
                        <a:spcAft>
                          <a:spcPts val="1000"/>
                        </a:spcAft>
                      </a:pPr>
                      <a:r>
                        <a:rPr lang="en-GB" sz="1600">
                          <a:effectLst/>
                        </a:rPr>
                        <a:t> </a:t>
                      </a:r>
                      <a:endParaRPr lang="pl-PL" sz="1600">
                        <a:effectLst/>
                        <a:latin typeface="+mn-lt"/>
                        <a:ea typeface="Times New Roman" panose="02020603050405020304" pitchFamily="18" charset="0"/>
                        <a:cs typeface="Times New Roman" panose="02020603050405020304" pitchFamily="18" charset="0"/>
                      </a:endParaRPr>
                    </a:p>
                  </a:txBody>
                  <a:tcPr marL="20833" marR="20833" marT="0" marB="0"/>
                </a:tc>
                <a:extLst>
                  <a:ext uri="{0D108BD9-81ED-4DB2-BD59-A6C34878D82A}">
                    <a16:rowId xmlns:a16="http://schemas.microsoft.com/office/drawing/2014/main" val="121571623"/>
                  </a:ext>
                </a:extLst>
              </a:tr>
              <a:tr h="124032">
                <a:tc gridSpan="3">
                  <a:txBody>
                    <a:bodyPr/>
                    <a:lstStyle/>
                    <a:p>
                      <a:pPr algn="l">
                        <a:lnSpc>
                          <a:spcPct val="115000"/>
                        </a:lnSpc>
                        <a:spcAft>
                          <a:spcPts val="1000"/>
                        </a:spcAft>
                      </a:pPr>
                      <a:r>
                        <a:rPr lang="en-GB" sz="1600" dirty="0">
                          <a:solidFill>
                            <a:srgbClr val="C00000"/>
                          </a:solidFill>
                          <a:effectLst/>
                        </a:rPr>
                        <a:t>INDIRECT IMPACTS </a:t>
                      </a:r>
                      <a:r>
                        <a:rPr lang="en-GB" sz="1600" dirty="0">
                          <a:effectLst/>
                        </a:rPr>
                        <a:t>(if particularly relevant)</a:t>
                      </a:r>
                    </a:p>
                  </a:txBody>
                  <a:tcPr marL="20833" marR="20833" marT="0" marB="0" anchor="ctr"/>
                </a:tc>
                <a:tc hMerge="1">
                  <a:txBody>
                    <a:bodyPr/>
                    <a:lstStyle/>
                    <a:p>
                      <a:pPr>
                        <a:lnSpc>
                          <a:spcPct val="115000"/>
                        </a:lnSpc>
                        <a:spcAft>
                          <a:spcPts val="1000"/>
                        </a:spcAft>
                      </a:pPr>
                      <a:r>
                        <a:rPr lang="en-GB" sz="1600" dirty="0">
                          <a:effectLst/>
                        </a:rPr>
                        <a:t>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tc hMerge="1">
                  <a:txBody>
                    <a:bodyPr/>
                    <a:lstStyle/>
                    <a:p>
                      <a:pPr>
                        <a:lnSpc>
                          <a:spcPct val="115000"/>
                        </a:lnSpc>
                        <a:spcAft>
                          <a:spcPts val="1000"/>
                        </a:spcAft>
                      </a:pPr>
                      <a:r>
                        <a:rPr lang="en-GB" sz="1600" dirty="0">
                          <a:effectLst/>
                        </a:rPr>
                        <a:t>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extLst>
                  <a:ext uri="{0D108BD9-81ED-4DB2-BD59-A6C34878D82A}">
                    <a16:rowId xmlns:a16="http://schemas.microsoft.com/office/drawing/2014/main" val="880492037"/>
                  </a:ext>
                </a:extLst>
              </a:tr>
              <a:tr h="251806">
                <a:tc gridSpan="3">
                  <a:txBody>
                    <a:bodyPr/>
                    <a:lstStyle/>
                    <a:p>
                      <a:pPr algn="l">
                        <a:lnSpc>
                          <a:spcPct val="115000"/>
                        </a:lnSpc>
                        <a:spcAft>
                          <a:spcPts val="1000"/>
                        </a:spcAft>
                      </a:pPr>
                      <a:r>
                        <a:rPr lang="en-GB" sz="1600" dirty="0">
                          <a:solidFill>
                            <a:srgbClr val="C00000"/>
                          </a:solidFill>
                          <a:effectLst/>
                        </a:rPr>
                        <a:t>INTANGIBLE IMPACTS </a:t>
                      </a:r>
                      <a:r>
                        <a:rPr lang="en-GB" sz="1600" dirty="0">
                          <a:effectLst/>
                        </a:rPr>
                        <a:t>(e.g. health/psychological aspects, damage to the environment,  if particularly relevant)</a:t>
                      </a:r>
                    </a:p>
                  </a:txBody>
                  <a:tcPr marL="20833" marR="20833" marT="0" marB="0" anchor="ctr"/>
                </a:tc>
                <a:tc hMerge="1">
                  <a:txBody>
                    <a:bodyPr/>
                    <a:lstStyle/>
                    <a:p>
                      <a:pPr>
                        <a:lnSpc>
                          <a:spcPct val="115000"/>
                        </a:lnSpc>
                        <a:spcAft>
                          <a:spcPts val="1000"/>
                        </a:spcAft>
                      </a:pPr>
                      <a:r>
                        <a:rPr lang="en-GB" sz="1600" dirty="0">
                          <a:effectLst/>
                        </a:rPr>
                        <a:t>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tc hMerge="1">
                  <a:txBody>
                    <a:bodyPr/>
                    <a:lstStyle/>
                    <a:p>
                      <a:pPr>
                        <a:lnSpc>
                          <a:spcPct val="115000"/>
                        </a:lnSpc>
                        <a:spcAft>
                          <a:spcPts val="1000"/>
                        </a:spcAft>
                      </a:pPr>
                      <a:r>
                        <a:rPr lang="en-GB" sz="1600" dirty="0">
                          <a:effectLst/>
                        </a:rPr>
                        <a:t> </a:t>
                      </a:r>
                      <a:endParaRPr lang="pl-PL" sz="1600" dirty="0">
                        <a:effectLst/>
                        <a:latin typeface="+mn-lt"/>
                        <a:ea typeface="Times New Roman" panose="02020603050405020304" pitchFamily="18" charset="0"/>
                        <a:cs typeface="Times New Roman" panose="02020603050405020304" pitchFamily="18" charset="0"/>
                      </a:endParaRPr>
                    </a:p>
                  </a:txBody>
                  <a:tcPr marL="20833" marR="20833" marT="0" marB="0"/>
                </a:tc>
                <a:extLst>
                  <a:ext uri="{0D108BD9-81ED-4DB2-BD59-A6C34878D82A}">
                    <a16:rowId xmlns:a16="http://schemas.microsoft.com/office/drawing/2014/main" val="4238484470"/>
                  </a:ext>
                </a:extLst>
              </a:tr>
            </a:tbl>
          </a:graphicData>
        </a:graphic>
      </p:graphicFrame>
    </p:spTree>
    <p:extLst>
      <p:ext uri="{BB962C8B-B14F-4D97-AF65-F5344CB8AC3E}">
        <p14:creationId xmlns:p14="http://schemas.microsoft.com/office/powerpoint/2010/main" val="279141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ASSESSMENT</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pic>
        <p:nvPicPr>
          <p:cNvPr id="11" name="Obraz 10">
            <a:extLst>
              <a:ext uri="{FF2B5EF4-FFF2-40B4-BE49-F238E27FC236}">
                <a16:creationId xmlns:a16="http://schemas.microsoft.com/office/drawing/2014/main" id="{6BBD8998-00B5-8F74-19DC-0A96BEC15683}"/>
              </a:ext>
            </a:extLst>
          </p:cNvPr>
          <p:cNvPicPr>
            <a:picLocks noChangeAspect="1"/>
          </p:cNvPicPr>
          <p:nvPr/>
        </p:nvPicPr>
        <p:blipFill>
          <a:blip r:embed="rId5"/>
          <a:stretch>
            <a:fillRect/>
          </a:stretch>
        </p:blipFill>
        <p:spPr>
          <a:xfrm>
            <a:off x="6096000" y="-19429"/>
            <a:ext cx="6096000" cy="6858000"/>
          </a:xfrm>
          <a:prstGeom prst="rect">
            <a:avLst/>
          </a:prstGeom>
        </p:spPr>
      </p:pic>
      <p:sp>
        <p:nvSpPr>
          <p:cNvPr id="13" name="pole tekstowe 12">
            <a:extLst>
              <a:ext uri="{FF2B5EF4-FFF2-40B4-BE49-F238E27FC236}">
                <a16:creationId xmlns:a16="http://schemas.microsoft.com/office/drawing/2014/main" id="{7C018CB0-EA27-C45E-75DE-BD18337769D0}"/>
              </a:ext>
            </a:extLst>
          </p:cNvPr>
          <p:cNvSpPr txBox="1"/>
          <p:nvPr/>
        </p:nvSpPr>
        <p:spPr>
          <a:xfrm>
            <a:off x="527819" y="1477020"/>
            <a:ext cx="2199289" cy="369332"/>
          </a:xfrm>
          <a:prstGeom prst="rect">
            <a:avLst/>
          </a:prstGeom>
          <a:noFill/>
        </p:spPr>
        <p:txBody>
          <a:bodyPr wrap="square">
            <a:spAutoFit/>
          </a:bodyPr>
          <a:lstStyle/>
          <a:p>
            <a:r>
              <a:rPr lang="en-GB" sz="1800" b="1" dirty="0">
                <a:solidFill>
                  <a:srgbClr val="C00000"/>
                </a:solidFill>
                <a:effectLst/>
              </a:rPr>
              <a:t>INDIRECT IMPACTS </a:t>
            </a:r>
            <a:endParaRPr lang="pl-PL" b="1" dirty="0"/>
          </a:p>
        </p:txBody>
      </p:sp>
    </p:spTree>
    <p:extLst>
      <p:ext uri="{BB962C8B-B14F-4D97-AF65-F5344CB8AC3E}">
        <p14:creationId xmlns:p14="http://schemas.microsoft.com/office/powerpoint/2010/main" val="2558304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REDUCTION</a:t>
              </a: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pic>
        <p:nvPicPr>
          <p:cNvPr id="5124" name="Picture 4">
            <a:extLst>
              <a:ext uri="{FF2B5EF4-FFF2-40B4-BE49-F238E27FC236}">
                <a16:creationId xmlns:a16="http://schemas.microsoft.com/office/drawing/2014/main" id="{622888CB-3AD4-1FDD-F6B7-E190473CB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149" y="1174322"/>
            <a:ext cx="7897947" cy="558414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AB70693F-EFCB-7FAA-8FD9-3D5592312291}"/>
              </a:ext>
            </a:extLst>
          </p:cNvPr>
          <p:cNvSpPr txBox="1"/>
          <p:nvPr/>
        </p:nvSpPr>
        <p:spPr>
          <a:xfrm>
            <a:off x="2688021" y="1193240"/>
            <a:ext cx="6094948" cy="369332"/>
          </a:xfrm>
          <a:prstGeom prst="rect">
            <a:avLst/>
          </a:prstGeom>
          <a:noFill/>
        </p:spPr>
        <p:txBody>
          <a:bodyPr wrap="square">
            <a:spAutoFit/>
          </a:bodyPr>
          <a:lstStyle/>
          <a:p>
            <a:r>
              <a:rPr lang="en-US" dirty="0"/>
              <a:t>Risk reduction – a journey through time and space</a:t>
            </a:r>
            <a:endParaRPr lang="pl-PL" dirty="0"/>
          </a:p>
        </p:txBody>
      </p:sp>
      <p:sp>
        <p:nvSpPr>
          <p:cNvPr id="5" name="pole tekstowe 4">
            <a:extLst>
              <a:ext uri="{FF2B5EF4-FFF2-40B4-BE49-F238E27FC236}">
                <a16:creationId xmlns:a16="http://schemas.microsoft.com/office/drawing/2014/main" id="{C7E6D872-B1E4-BC74-AE60-AA1BA9923CDF}"/>
              </a:ext>
            </a:extLst>
          </p:cNvPr>
          <p:cNvSpPr txBox="1"/>
          <p:nvPr/>
        </p:nvSpPr>
        <p:spPr>
          <a:xfrm>
            <a:off x="9525679" y="6268566"/>
            <a:ext cx="2512343" cy="276999"/>
          </a:xfrm>
          <a:prstGeom prst="rect">
            <a:avLst/>
          </a:prstGeom>
          <a:noFill/>
        </p:spPr>
        <p:txBody>
          <a:bodyPr wrap="square">
            <a:spAutoFit/>
          </a:bodyPr>
          <a:lstStyle/>
          <a:p>
            <a:r>
              <a:rPr lang="pl-PL" sz="1200" dirty="0"/>
              <a:t>Source: UNDRR 2019</a:t>
            </a:r>
          </a:p>
        </p:txBody>
      </p:sp>
    </p:spTree>
    <p:extLst>
      <p:ext uri="{BB962C8B-B14F-4D97-AF65-F5344CB8AC3E}">
        <p14:creationId xmlns:p14="http://schemas.microsoft.com/office/powerpoint/2010/main" val="397229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91DE195F-9C45-4F97-B20E-EE9D284DFF73}"/>
              </a:ext>
            </a:extLst>
          </p:cNvPr>
          <p:cNvGrpSpPr/>
          <p:nvPr/>
        </p:nvGrpSpPr>
        <p:grpSpPr>
          <a:xfrm>
            <a:off x="0" y="-19429"/>
            <a:ext cx="12192000" cy="954157"/>
            <a:chOff x="0" y="-19429"/>
            <a:chExt cx="12192000" cy="954157"/>
          </a:xfrm>
        </p:grpSpPr>
        <p:sp>
          <p:nvSpPr>
            <p:cNvPr id="23" name="Rectangle 13">
              <a:extLst>
                <a:ext uri="{FF2B5EF4-FFF2-40B4-BE49-F238E27FC236}">
                  <a16:creationId xmlns:a16="http://schemas.microsoft.com/office/drawing/2014/main" id="{780F017E-13E2-4400-8A50-AD53C0347749}"/>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bg1"/>
                  </a:solidFill>
                  <a:cs typeface="Arial" panose="020B0604020202020204" pitchFamily="34" charset="0"/>
                </a:rPr>
                <a:t>RISK REDUCTION – </a:t>
              </a:r>
              <a:r>
                <a:rPr lang="pl-PL" sz="2000" b="1" dirty="0" err="1">
                  <a:solidFill>
                    <a:schemeClr val="bg1"/>
                  </a:solidFill>
                  <a:cs typeface="Arial" panose="020B0604020202020204" pitchFamily="34" charset="0"/>
                </a:rPr>
                <a:t>constantly</a:t>
              </a:r>
              <a:r>
                <a:rPr lang="pl-PL" sz="2000" b="1" dirty="0">
                  <a:solidFill>
                    <a:schemeClr val="bg1"/>
                  </a:solidFill>
                  <a:cs typeface="Arial" panose="020B0604020202020204" pitchFamily="34" charset="0"/>
                </a:rPr>
                <a:t> </a:t>
              </a:r>
              <a:r>
                <a:rPr lang="pl-PL" sz="2000" b="1" dirty="0" err="1">
                  <a:solidFill>
                    <a:schemeClr val="bg1"/>
                  </a:solidFill>
                  <a:cs typeface="Arial" panose="020B0604020202020204" pitchFamily="34" charset="0"/>
                </a:rPr>
                <a:t>emerging</a:t>
              </a:r>
              <a:r>
                <a:rPr lang="pl-PL" sz="2000" b="1" dirty="0">
                  <a:solidFill>
                    <a:schemeClr val="bg1"/>
                  </a:solidFill>
                  <a:cs typeface="Arial" panose="020B0604020202020204" pitchFamily="34" charset="0"/>
                </a:rPr>
                <a:t> </a:t>
              </a:r>
              <a:r>
                <a:rPr lang="pl-PL" sz="2000" b="1" dirty="0" err="1">
                  <a:solidFill>
                    <a:schemeClr val="bg1"/>
                  </a:solidFill>
                  <a:cs typeface="Arial" panose="020B0604020202020204" pitchFamily="34" charset="0"/>
                </a:rPr>
                <a:t>issues</a:t>
              </a:r>
              <a:endParaRPr lang="pl-PL" sz="2000" b="1" dirty="0">
                <a:solidFill>
                  <a:schemeClr val="bg1"/>
                </a:solidFill>
                <a:cs typeface="Arial" panose="020B0604020202020204" pitchFamily="34" charset="0"/>
              </a:endParaRPr>
            </a:p>
          </p:txBody>
        </p:sp>
        <p:sp>
          <p:nvSpPr>
            <p:cNvPr id="24" name="Rectangle 12">
              <a:extLst>
                <a:ext uri="{FF2B5EF4-FFF2-40B4-BE49-F238E27FC236}">
                  <a16:creationId xmlns:a16="http://schemas.microsoft.com/office/drawing/2014/main" id="{1B1E01E5-119E-4D35-84BC-1A5E10D794C2}"/>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25" name="Grafika 24">
              <a:extLst>
                <a:ext uri="{FF2B5EF4-FFF2-40B4-BE49-F238E27FC236}">
                  <a16:creationId xmlns:a16="http://schemas.microsoft.com/office/drawing/2014/main" id="{509593BD-FF63-4A53-9F89-22E595BC33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sp>
        <p:nvSpPr>
          <p:cNvPr id="4" name="pole tekstowe 3">
            <a:extLst>
              <a:ext uri="{FF2B5EF4-FFF2-40B4-BE49-F238E27FC236}">
                <a16:creationId xmlns:a16="http://schemas.microsoft.com/office/drawing/2014/main" id="{CD9C4CEF-64E0-6A62-936E-15B6785DBACA}"/>
              </a:ext>
            </a:extLst>
          </p:cNvPr>
          <p:cNvSpPr txBox="1"/>
          <p:nvPr/>
        </p:nvSpPr>
        <p:spPr>
          <a:xfrm>
            <a:off x="443011" y="1551563"/>
            <a:ext cx="10630688" cy="3754874"/>
          </a:xfrm>
          <a:prstGeom prst="rect">
            <a:avLst/>
          </a:prstGeom>
          <a:noFill/>
        </p:spPr>
        <p:txBody>
          <a:bodyPr wrap="square">
            <a:spAutoFit/>
          </a:bodyPr>
          <a:lstStyle/>
          <a:p>
            <a:pPr marL="342900" indent="-342900">
              <a:spcAft>
                <a:spcPts val="800"/>
              </a:spcAft>
              <a:buFont typeface="+mj-lt"/>
              <a:buAutoNum type="alphaUcPeriod"/>
            </a:pPr>
            <a:r>
              <a:rPr lang="en-US" dirty="0"/>
              <a:t>Uncertainties associated with climate change and its manifestation at all levels including cascading risks. </a:t>
            </a:r>
          </a:p>
          <a:p>
            <a:pPr marL="342900" indent="-342900">
              <a:spcAft>
                <a:spcPts val="800"/>
              </a:spcAft>
              <a:buFont typeface="+mj-lt"/>
              <a:buAutoNum type="alphaUcPeriod"/>
            </a:pPr>
            <a:r>
              <a:rPr lang="en-US" dirty="0"/>
              <a:t>Understanding the increasingly complex pathways through which drought affects filter (e.g. the water–energy–food nexus, socioecological buffers and thresholds).</a:t>
            </a:r>
          </a:p>
          <a:p>
            <a:pPr marL="342900" indent="-342900">
              <a:spcAft>
                <a:spcPts val="800"/>
              </a:spcAft>
              <a:buFont typeface="+mj-lt"/>
              <a:buAutoNum type="alphaUcPeriod"/>
            </a:pPr>
            <a:r>
              <a:rPr lang="en-US" dirty="0"/>
              <a:t>Assessing the costs of drought impacts, and the benefits of action and costs of inaction.</a:t>
            </a:r>
          </a:p>
          <a:p>
            <a:pPr marL="342900" indent="-342900">
              <a:spcAft>
                <a:spcPts val="800"/>
              </a:spcAft>
              <a:buFont typeface="+mj-lt"/>
              <a:buAutoNum type="alphaUcPeriod"/>
            </a:pPr>
            <a:r>
              <a:rPr lang="en-US" dirty="0"/>
              <a:t>Enhancing the role of technology, efficiency and community-based knowledge.</a:t>
            </a:r>
          </a:p>
          <a:p>
            <a:pPr marL="342900" indent="-342900">
              <a:spcAft>
                <a:spcPts val="800"/>
              </a:spcAft>
              <a:buFont typeface="+mj-lt"/>
              <a:buAutoNum type="alphaUcPeriod"/>
            </a:pPr>
            <a:r>
              <a:rPr lang="en-US" dirty="0"/>
              <a:t>Links to human security, globally networked risks and conflict that affect resilience.</a:t>
            </a:r>
          </a:p>
          <a:p>
            <a:pPr marL="342900" indent="-342900">
              <a:spcAft>
                <a:spcPts val="800"/>
              </a:spcAft>
              <a:buFont typeface="+mj-lt"/>
              <a:buAutoNum type="alphaUcPeriod"/>
            </a:pPr>
            <a:r>
              <a:rPr lang="en-US" dirty="0"/>
              <a:t>Emphasizing the role of governance, financing and decision-making in anticipating, assessing and acting on reducing and managing the impacts of complex risks. </a:t>
            </a:r>
          </a:p>
          <a:p>
            <a:pPr marL="342900" indent="-342900">
              <a:spcAft>
                <a:spcPts val="800"/>
              </a:spcAft>
              <a:buFont typeface="+mj-lt"/>
              <a:buAutoNum type="alphaUcPeriod"/>
            </a:pPr>
            <a:r>
              <a:rPr lang="en-US" dirty="0"/>
              <a:t>The need to explicitly acknowledge various social values and strengthening institutional mechanisms for collaboration, including data collection. How drought and climate change may play into future fragility will be an area of increasing research and security interest.</a:t>
            </a:r>
            <a:endParaRPr lang="pl-PL" dirty="0"/>
          </a:p>
        </p:txBody>
      </p:sp>
    </p:spTree>
    <p:extLst>
      <p:ext uri="{BB962C8B-B14F-4D97-AF65-F5344CB8AC3E}">
        <p14:creationId xmlns:p14="http://schemas.microsoft.com/office/powerpoint/2010/main" val="95666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EB167A-8AAB-7A43-A763-576847E30F30}"/>
              </a:ext>
            </a:extLst>
          </p:cNvPr>
          <p:cNvSpPr/>
          <p:nvPr/>
        </p:nvSpPr>
        <p:spPr>
          <a:xfrm>
            <a:off x="9350371" y="0"/>
            <a:ext cx="2841629" cy="6857998"/>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sp>
        <p:nvSpPr>
          <p:cNvPr id="14" name="Rectangle 13">
            <a:extLst>
              <a:ext uri="{FF2B5EF4-FFF2-40B4-BE49-F238E27FC236}">
                <a16:creationId xmlns:a16="http://schemas.microsoft.com/office/drawing/2014/main" id="{9E9041C1-2D2D-5F48-8EC5-9F7BB815E4EE}"/>
              </a:ext>
            </a:extLst>
          </p:cNvPr>
          <p:cNvSpPr/>
          <p:nvPr/>
        </p:nvSpPr>
        <p:spPr>
          <a:xfrm>
            <a:off x="0" y="1"/>
            <a:ext cx="9350371" cy="6857999"/>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p>
        </p:txBody>
      </p:sp>
      <p:sp>
        <p:nvSpPr>
          <p:cNvPr id="9" name="Title 2">
            <a:extLst>
              <a:ext uri="{FF2B5EF4-FFF2-40B4-BE49-F238E27FC236}">
                <a16:creationId xmlns:a16="http://schemas.microsoft.com/office/drawing/2014/main" id="{CEA08DA9-D6BD-EC42-A99C-7DCB679C0DD2}"/>
              </a:ext>
            </a:extLst>
          </p:cNvPr>
          <p:cNvSpPr>
            <a:spLocks noGrp="1"/>
          </p:cNvSpPr>
          <p:nvPr>
            <p:ph type="ctrTitle"/>
          </p:nvPr>
        </p:nvSpPr>
        <p:spPr>
          <a:xfrm>
            <a:off x="450574" y="2425148"/>
            <a:ext cx="7566649" cy="2007704"/>
          </a:xfrm>
        </p:spPr>
        <p:txBody>
          <a:bodyPr anchor="ctr">
            <a:noAutofit/>
          </a:bodyPr>
          <a:lstStyle/>
          <a:p>
            <a:pPr algn="l"/>
            <a:r>
              <a:rPr lang="pl-PL" sz="2800" b="1" dirty="0" err="1">
                <a:solidFill>
                  <a:srgbClr val="122242"/>
                </a:solidFill>
                <a:latin typeface="Calibri" panose="020F0502020204030204" pitchFamily="34" charset="0"/>
                <a:cs typeface="Calibri" panose="020F0502020204030204" pitchFamily="34" charset="0"/>
              </a:rPr>
              <a:t>Thank</a:t>
            </a:r>
            <a:r>
              <a:rPr lang="pl-PL" sz="2800" b="1" dirty="0">
                <a:solidFill>
                  <a:srgbClr val="122242"/>
                </a:solidFill>
                <a:latin typeface="Calibri" panose="020F0502020204030204" pitchFamily="34" charset="0"/>
                <a:cs typeface="Calibri" panose="020F0502020204030204" pitchFamily="34" charset="0"/>
              </a:rPr>
              <a:t> </a:t>
            </a:r>
            <a:r>
              <a:rPr lang="pl-PL" sz="2800" b="1" dirty="0" err="1">
                <a:solidFill>
                  <a:srgbClr val="122242"/>
                </a:solidFill>
                <a:latin typeface="Calibri" panose="020F0502020204030204" pitchFamily="34" charset="0"/>
                <a:cs typeface="Calibri" panose="020F0502020204030204" pitchFamily="34" charset="0"/>
              </a:rPr>
              <a:t>you</a:t>
            </a:r>
            <a:r>
              <a:rPr lang="pl-PL" sz="2800" b="1" dirty="0">
                <a:solidFill>
                  <a:srgbClr val="122242"/>
                </a:solidFill>
                <a:latin typeface="Calibri" panose="020F0502020204030204" pitchFamily="34" charset="0"/>
                <a:cs typeface="Calibri" panose="020F0502020204030204" pitchFamily="34" charset="0"/>
              </a:rPr>
              <a:t>!</a:t>
            </a:r>
            <a:br>
              <a:rPr lang="pl-PL" sz="2800" b="1" dirty="0">
                <a:solidFill>
                  <a:srgbClr val="122242"/>
                </a:solidFill>
                <a:latin typeface="Calibri" panose="020F0502020204030204" pitchFamily="34" charset="0"/>
                <a:cs typeface="Calibri" panose="020F0502020204030204" pitchFamily="34" charset="0"/>
              </a:rPr>
            </a:br>
            <a:br>
              <a:rPr lang="pl-PL" sz="2800" b="1" dirty="0">
                <a:solidFill>
                  <a:srgbClr val="122242"/>
                </a:solidFill>
                <a:latin typeface="Calibri" panose="020F0502020204030204" pitchFamily="34" charset="0"/>
                <a:cs typeface="Calibri" panose="020F0502020204030204" pitchFamily="34" charset="0"/>
              </a:rPr>
            </a:br>
            <a:endParaRPr lang="pl-PL" sz="2800" b="1" dirty="0">
              <a:solidFill>
                <a:srgbClr val="122242"/>
              </a:solidFill>
              <a:latin typeface="Calibri" panose="020F0502020204030204" pitchFamily="34" charset="0"/>
              <a:cs typeface="Calibri" panose="020F0502020204030204" pitchFamily="34" charset="0"/>
            </a:endParaRPr>
          </a:p>
        </p:txBody>
      </p:sp>
      <p:pic>
        <p:nvPicPr>
          <p:cNvPr id="15" name="Obraz 14" descr="Obraz zawierający tekst&#10;&#10;Opis wygenerowany automatycznie">
            <a:extLst>
              <a:ext uri="{FF2B5EF4-FFF2-40B4-BE49-F238E27FC236}">
                <a16:creationId xmlns:a16="http://schemas.microsoft.com/office/drawing/2014/main" id="{8716AC2A-D9EE-A743-97DF-86424C3BAAD3}"/>
              </a:ext>
            </a:extLst>
          </p:cNvPr>
          <p:cNvPicPr>
            <a:picLocks noChangeAspect="1"/>
          </p:cNvPicPr>
          <p:nvPr/>
        </p:nvPicPr>
        <p:blipFill>
          <a:blip r:embed="rId2"/>
          <a:stretch>
            <a:fillRect/>
          </a:stretch>
        </p:blipFill>
        <p:spPr>
          <a:xfrm>
            <a:off x="9744900" y="3036877"/>
            <a:ext cx="1964083" cy="784245"/>
          </a:xfrm>
          <a:prstGeom prst="rect">
            <a:avLst/>
          </a:prstGeom>
        </p:spPr>
      </p:pic>
    </p:spTree>
    <p:extLst>
      <p:ext uri="{BB962C8B-B14F-4D97-AF65-F5344CB8AC3E}">
        <p14:creationId xmlns:p14="http://schemas.microsoft.com/office/powerpoint/2010/main" val="269510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DROUGHT AS RISK</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3" name="Obraz 2">
            <a:extLst>
              <a:ext uri="{FF2B5EF4-FFF2-40B4-BE49-F238E27FC236}">
                <a16:creationId xmlns:a16="http://schemas.microsoft.com/office/drawing/2014/main" id="{9A06FFD1-446D-F370-EDBE-632593E36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69" y="954156"/>
            <a:ext cx="9470002" cy="5876875"/>
          </a:xfrm>
          <a:prstGeom prst="rect">
            <a:avLst/>
          </a:prstGeom>
        </p:spPr>
      </p:pic>
    </p:spTree>
    <p:extLst>
      <p:ext uri="{BB962C8B-B14F-4D97-AF65-F5344CB8AC3E}">
        <p14:creationId xmlns:p14="http://schemas.microsoft.com/office/powerpoint/2010/main" val="53986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DROUGHT RISK ASSESSMENT</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grpSp>
        <p:nvGrpSpPr>
          <p:cNvPr id="3" name="Grupa 2">
            <a:extLst>
              <a:ext uri="{FF2B5EF4-FFF2-40B4-BE49-F238E27FC236}">
                <a16:creationId xmlns:a16="http://schemas.microsoft.com/office/drawing/2014/main" id="{315FFA6B-E90C-0FB5-F809-A165D55A93B1}"/>
              </a:ext>
            </a:extLst>
          </p:cNvPr>
          <p:cNvGrpSpPr/>
          <p:nvPr/>
        </p:nvGrpSpPr>
        <p:grpSpPr>
          <a:xfrm>
            <a:off x="1586555" y="978146"/>
            <a:ext cx="8557548" cy="5856068"/>
            <a:chOff x="533291" y="978145"/>
            <a:chExt cx="8557548" cy="5923677"/>
          </a:xfrm>
        </p:grpSpPr>
        <p:sp>
          <p:nvSpPr>
            <p:cNvPr id="78" name="pole tekstowe 77">
              <a:extLst>
                <a:ext uri="{FF2B5EF4-FFF2-40B4-BE49-F238E27FC236}">
                  <a16:creationId xmlns:a16="http://schemas.microsoft.com/office/drawing/2014/main" id="{9A2F34D5-CD5F-456F-A3E9-3378DAD525C7}"/>
                </a:ext>
              </a:extLst>
            </p:cNvPr>
            <p:cNvSpPr txBox="1"/>
            <p:nvPr/>
          </p:nvSpPr>
          <p:spPr>
            <a:xfrm>
              <a:off x="6315804" y="978145"/>
              <a:ext cx="2772000" cy="1323439"/>
            </a:xfrm>
            <a:prstGeom prst="rect">
              <a:avLst/>
            </a:prstGeom>
            <a:noFill/>
            <a:ln w="12700">
              <a:solidFill>
                <a:schemeClr val="accent5">
                  <a:lumMod val="75000"/>
                </a:schemeClr>
              </a:solidFill>
              <a:prstDash val="dash"/>
            </a:ln>
          </p:spPr>
          <p:txBody>
            <a:bodyPr wrap="square" rtlCol="0">
              <a:spAutoFit/>
            </a:bodyPr>
            <a:lstStyle/>
            <a:p>
              <a:pPr algn="r"/>
              <a:endParaRPr lang="en-GB" sz="1600" i="1">
                <a:solidFill>
                  <a:srgbClr val="C00000"/>
                </a:solidFill>
              </a:endParaRPr>
            </a:p>
            <a:p>
              <a:pPr algn="r"/>
              <a:endParaRPr lang="en-GB" sz="1600" i="1">
                <a:solidFill>
                  <a:srgbClr val="C00000"/>
                </a:solidFill>
              </a:endParaRPr>
            </a:p>
            <a:p>
              <a:pPr algn="r"/>
              <a:endParaRPr lang="en-GB" sz="1600" i="1">
                <a:solidFill>
                  <a:srgbClr val="C00000"/>
                </a:solidFill>
              </a:endParaRPr>
            </a:p>
            <a:p>
              <a:pPr algn="r"/>
              <a:endParaRPr lang="en-GB" sz="1600" i="1">
                <a:solidFill>
                  <a:srgbClr val="C00000"/>
                </a:solidFill>
              </a:endParaRPr>
            </a:p>
            <a:p>
              <a:pPr algn="r"/>
              <a:endParaRPr lang="en-GB" sz="1600" i="1">
                <a:solidFill>
                  <a:srgbClr val="C00000"/>
                </a:solidFill>
              </a:endParaRPr>
            </a:p>
          </p:txBody>
        </p:sp>
        <p:sp>
          <p:nvSpPr>
            <p:cNvPr id="10" name="pole tekstowe 9">
              <a:extLst>
                <a:ext uri="{FF2B5EF4-FFF2-40B4-BE49-F238E27FC236}">
                  <a16:creationId xmlns:a16="http://schemas.microsoft.com/office/drawing/2014/main" id="{471B6B5F-7FDC-4B22-89FF-DDFDD05A1E25}"/>
                </a:ext>
              </a:extLst>
            </p:cNvPr>
            <p:cNvSpPr txBox="1"/>
            <p:nvPr/>
          </p:nvSpPr>
          <p:spPr>
            <a:xfrm>
              <a:off x="6318839" y="2359926"/>
              <a:ext cx="2772000" cy="1908000"/>
            </a:xfrm>
            <a:prstGeom prst="rect">
              <a:avLst/>
            </a:prstGeom>
            <a:noFill/>
            <a:ln w="12700">
              <a:solidFill>
                <a:schemeClr val="accent5">
                  <a:lumMod val="75000"/>
                </a:schemeClr>
              </a:solidFill>
              <a:prstDash val="dash"/>
            </a:ln>
          </p:spPr>
          <p:txBody>
            <a:bodyPr wrap="square" rtlCol="0">
              <a:spAutoFit/>
            </a:bodyPr>
            <a:lstStyle/>
            <a:p>
              <a:pPr algn="r"/>
              <a:endParaRPr lang="en-GB" i="1">
                <a:solidFill>
                  <a:srgbClr val="C00000"/>
                </a:solidFill>
              </a:endParaRPr>
            </a:p>
            <a:p>
              <a:pPr algn="r"/>
              <a:endParaRPr lang="en-GB" sz="1600" i="1">
                <a:solidFill>
                  <a:srgbClr val="C00000"/>
                </a:solidFill>
              </a:endParaRPr>
            </a:p>
            <a:p>
              <a:pPr algn="r"/>
              <a:endParaRPr lang="en-GB" sz="1600" i="1">
                <a:solidFill>
                  <a:srgbClr val="C00000"/>
                </a:solidFill>
              </a:endParaRPr>
            </a:p>
            <a:p>
              <a:pPr algn="r"/>
              <a:endParaRPr lang="en-GB" sz="1600" i="1">
                <a:solidFill>
                  <a:srgbClr val="C00000"/>
                </a:solidFill>
              </a:endParaRPr>
            </a:p>
            <a:p>
              <a:pPr algn="r"/>
              <a:endParaRPr lang="en-GB" sz="1600" i="1">
                <a:solidFill>
                  <a:srgbClr val="C00000"/>
                </a:solidFill>
              </a:endParaRPr>
            </a:p>
            <a:p>
              <a:pPr algn="r"/>
              <a:endParaRPr lang="en-GB" sz="1600" i="1">
                <a:solidFill>
                  <a:srgbClr val="C00000"/>
                </a:solidFill>
              </a:endParaRPr>
            </a:p>
            <a:p>
              <a:pPr algn="r"/>
              <a:endParaRPr lang="en-GB" sz="1600" i="1">
                <a:solidFill>
                  <a:srgbClr val="C00000"/>
                </a:solidFill>
              </a:endParaRPr>
            </a:p>
          </p:txBody>
        </p:sp>
        <p:sp>
          <p:nvSpPr>
            <p:cNvPr id="11" name="pole tekstowe 10">
              <a:extLst>
                <a:ext uri="{FF2B5EF4-FFF2-40B4-BE49-F238E27FC236}">
                  <a16:creationId xmlns:a16="http://schemas.microsoft.com/office/drawing/2014/main" id="{E41CA390-580E-4271-B4CB-C297B61C87FF}"/>
                </a:ext>
              </a:extLst>
            </p:cNvPr>
            <p:cNvSpPr txBox="1"/>
            <p:nvPr/>
          </p:nvSpPr>
          <p:spPr>
            <a:xfrm>
              <a:off x="6329147" y="4307076"/>
              <a:ext cx="2761692" cy="1446550"/>
            </a:xfrm>
            <a:prstGeom prst="rect">
              <a:avLst/>
            </a:prstGeom>
            <a:noFill/>
            <a:ln w="12700">
              <a:solidFill>
                <a:schemeClr val="accent6">
                  <a:lumMod val="75000"/>
                </a:schemeClr>
              </a:solidFill>
              <a:prstDash val="dash"/>
            </a:ln>
          </p:spPr>
          <p:txBody>
            <a:bodyPr wrap="square" rtlCol="0">
              <a:spAutoFit/>
            </a:bodyPr>
            <a:lstStyle/>
            <a:p>
              <a:pPr algn="r"/>
              <a:endParaRPr lang="en-GB" i="1">
                <a:solidFill>
                  <a:srgbClr val="C00000"/>
                </a:solidFill>
              </a:endParaRPr>
            </a:p>
            <a:p>
              <a:pPr algn="r"/>
              <a:endParaRPr lang="en-GB" i="1">
                <a:solidFill>
                  <a:srgbClr val="C00000"/>
                </a:solidFill>
              </a:endParaRPr>
            </a:p>
            <a:p>
              <a:pPr algn="r"/>
              <a:endParaRPr lang="en-GB" i="1">
                <a:solidFill>
                  <a:srgbClr val="C00000"/>
                </a:solidFill>
              </a:endParaRPr>
            </a:p>
            <a:p>
              <a:pPr algn="r"/>
              <a:endParaRPr lang="en-GB" i="1">
                <a:solidFill>
                  <a:srgbClr val="C00000"/>
                </a:solidFill>
              </a:endParaRPr>
            </a:p>
            <a:p>
              <a:pPr algn="r"/>
              <a:endParaRPr lang="en-GB" sz="1600">
                <a:solidFill>
                  <a:schemeClr val="accent6">
                    <a:lumMod val="75000"/>
                  </a:schemeClr>
                </a:solidFill>
              </a:endParaRPr>
            </a:p>
          </p:txBody>
        </p:sp>
        <p:cxnSp>
          <p:nvCxnSpPr>
            <p:cNvPr id="12" name="Łącznik łamany 32">
              <a:extLst>
                <a:ext uri="{FF2B5EF4-FFF2-40B4-BE49-F238E27FC236}">
                  <a16:creationId xmlns:a16="http://schemas.microsoft.com/office/drawing/2014/main" id="{DAEDCD05-E6DB-4B4A-9378-A3B8D079A05E}"/>
                </a:ext>
              </a:extLst>
            </p:cNvPr>
            <p:cNvCxnSpPr>
              <a:cxnSpLocks/>
              <a:stCxn id="19" idx="3"/>
              <a:endCxn id="20" idx="1"/>
            </p:cNvCxnSpPr>
            <p:nvPr/>
          </p:nvCxnSpPr>
          <p:spPr>
            <a:xfrm>
              <a:off x="2884652" y="2612094"/>
              <a:ext cx="451442" cy="1000375"/>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Łącznik łamany 34">
              <a:extLst>
                <a:ext uri="{FF2B5EF4-FFF2-40B4-BE49-F238E27FC236}">
                  <a16:creationId xmlns:a16="http://schemas.microsoft.com/office/drawing/2014/main" id="{480612FE-CD13-4BCE-B987-A1C6BE8D74DC}"/>
                </a:ext>
              </a:extLst>
            </p:cNvPr>
            <p:cNvCxnSpPr>
              <a:cxnSpLocks/>
              <a:stCxn id="19" idx="3"/>
              <a:endCxn id="21" idx="1"/>
            </p:cNvCxnSpPr>
            <p:nvPr/>
          </p:nvCxnSpPr>
          <p:spPr>
            <a:xfrm flipV="1">
              <a:off x="2884652" y="1599122"/>
              <a:ext cx="465485" cy="1012972"/>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Łącznik łamany 36">
              <a:extLst>
                <a:ext uri="{FF2B5EF4-FFF2-40B4-BE49-F238E27FC236}">
                  <a16:creationId xmlns:a16="http://schemas.microsoft.com/office/drawing/2014/main" id="{FFCCD557-7087-4E8B-A275-A1283DD48F1F}"/>
                </a:ext>
              </a:extLst>
            </p:cNvPr>
            <p:cNvCxnSpPr>
              <a:cxnSpLocks/>
              <a:stCxn id="20" idx="3"/>
              <a:endCxn id="24" idx="1"/>
            </p:cNvCxnSpPr>
            <p:nvPr/>
          </p:nvCxnSpPr>
          <p:spPr>
            <a:xfrm flipV="1">
              <a:off x="5275151" y="1308743"/>
              <a:ext cx="1223119" cy="2303726"/>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Łącznik łamany 42">
              <a:extLst>
                <a:ext uri="{FF2B5EF4-FFF2-40B4-BE49-F238E27FC236}">
                  <a16:creationId xmlns:a16="http://schemas.microsoft.com/office/drawing/2014/main" id="{73E6A776-458B-4FA1-97E9-FF9EA22A56F6}"/>
                </a:ext>
              </a:extLst>
            </p:cNvPr>
            <p:cNvCxnSpPr>
              <a:cxnSpLocks/>
              <a:stCxn id="20" idx="3"/>
              <a:endCxn id="22" idx="1"/>
            </p:cNvCxnSpPr>
            <p:nvPr/>
          </p:nvCxnSpPr>
          <p:spPr>
            <a:xfrm>
              <a:off x="5275151" y="3612469"/>
              <a:ext cx="1223119" cy="946370"/>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pole tekstowe 18">
              <a:extLst>
                <a:ext uri="{FF2B5EF4-FFF2-40B4-BE49-F238E27FC236}">
                  <a16:creationId xmlns:a16="http://schemas.microsoft.com/office/drawing/2014/main" id="{B43BB580-6A57-44A0-978A-8C5DF0F6222A}"/>
                </a:ext>
              </a:extLst>
            </p:cNvPr>
            <p:cNvSpPr txBox="1"/>
            <p:nvPr/>
          </p:nvSpPr>
          <p:spPr>
            <a:xfrm>
              <a:off x="1667311" y="2288928"/>
              <a:ext cx="1217341" cy="646331"/>
            </a:xfrm>
            <a:prstGeom prst="rect">
              <a:avLst/>
            </a:prstGeom>
            <a:solidFill>
              <a:schemeClr val="bg1">
                <a:lumMod val="95000"/>
              </a:schemeClr>
            </a:solidFill>
            <a:ln>
              <a:solidFill>
                <a:schemeClr val="tx1"/>
              </a:solidFill>
            </a:ln>
          </p:spPr>
          <p:txBody>
            <a:bodyPr wrap="square" rtlCol="0">
              <a:spAutoFit/>
            </a:bodyPr>
            <a:lstStyle/>
            <a:p>
              <a:pPr algn="ctr"/>
              <a:r>
                <a:rPr lang="en-GB" b="1"/>
                <a:t>DROUGHT IMPACTS</a:t>
              </a:r>
            </a:p>
          </p:txBody>
        </p:sp>
        <p:sp>
          <p:nvSpPr>
            <p:cNvPr id="20" name="pole tekstowe 19">
              <a:extLst>
                <a:ext uri="{FF2B5EF4-FFF2-40B4-BE49-F238E27FC236}">
                  <a16:creationId xmlns:a16="http://schemas.microsoft.com/office/drawing/2014/main" id="{894379D5-D723-40ED-B052-4881C859B019}"/>
                </a:ext>
              </a:extLst>
            </p:cNvPr>
            <p:cNvSpPr txBox="1"/>
            <p:nvPr/>
          </p:nvSpPr>
          <p:spPr>
            <a:xfrm>
              <a:off x="3336094" y="3427803"/>
              <a:ext cx="1939057" cy="369332"/>
            </a:xfrm>
            <a:prstGeom prst="rect">
              <a:avLst/>
            </a:prstGeom>
            <a:solidFill>
              <a:schemeClr val="bg1">
                <a:lumMod val="95000"/>
              </a:schemeClr>
            </a:solidFill>
            <a:ln>
              <a:solidFill>
                <a:schemeClr val="tx1"/>
              </a:solidFill>
            </a:ln>
          </p:spPr>
          <p:txBody>
            <a:bodyPr wrap="square" rtlCol="0">
              <a:spAutoFit/>
            </a:bodyPr>
            <a:lstStyle/>
            <a:p>
              <a:pPr algn="ctr"/>
              <a:r>
                <a:rPr lang="en-GB" b="1"/>
                <a:t>voulerability</a:t>
              </a:r>
            </a:p>
          </p:txBody>
        </p:sp>
        <p:sp>
          <p:nvSpPr>
            <p:cNvPr id="21" name="pole tekstowe 20">
              <a:extLst>
                <a:ext uri="{FF2B5EF4-FFF2-40B4-BE49-F238E27FC236}">
                  <a16:creationId xmlns:a16="http://schemas.microsoft.com/office/drawing/2014/main" id="{7D4C6BB1-A771-41E2-889A-67480578400A}"/>
                </a:ext>
              </a:extLst>
            </p:cNvPr>
            <p:cNvSpPr txBox="1"/>
            <p:nvPr/>
          </p:nvSpPr>
          <p:spPr>
            <a:xfrm>
              <a:off x="3350137" y="1414456"/>
              <a:ext cx="1950763" cy="369332"/>
            </a:xfrm>
            <a:prstGeom prst="rect">
              <a:avLst/>
            </a:prstGeom>
            <a:solidFill>
              <a:schemeClr val="bg1">
                <a:lumMod val="95000"/>
              </a:schemeClr>
            </a:solidFill>
            <a:ln>
              <a:solidFill>
                <a:schemeClr val="tx1"/>
              </a:solidFill>
            </a:ln>
          </p:spPr>
          <p:txBody>
            <a:bodyPr wrap="square" rtlCol="0">
              <a:spAutoFit/>
            </a:bodyPr>
            <a:lstStyle/>
            <a:p>
              <a:pPr algn="ctr"/>
              <a:r>
                <a:rPr lang="en-GB" b="1"/>
                <a:t>exposure</a:t>
              </a:r>
              <a:r>
                <a:rPr lang="en-GB"/>
                <a:t> </a:t>
              </a:r>
            </a:p>
          </p:txBody>
        </p:sp>
        <p:sp>
          <p:nvSpPr>
            <p:cNvPr id="22" name="pole tekstowe 21">
              <a:extLst>
                <a:ext uri="{FF2B5EF4-FFF2-40B4-BE49-F238E27FC236}">
                  <a16:creationId xmlns:a16="http://schemas.microsoft.com/office/drawing/2014/main" id="{EF523191-1E17-4171-971D-E28EFAD414D5}"/>
                </a:ext>
              </a:extLst>
            </p:cNvPr>
            <p:cNvSpPr txBox="1"/>
            <p:nvPr/>
          </p:nvSpPr>
          <p:spPr>
            <a:xfrm>
              <a:off x="6498270" y="4374173"/>
              <a:ext cx="2515238" cy="369332"/>
            </a:xfrm>
            <a:prstGeom prst="rect">
              <a:avLst/>
            </a:prstGeom>
            <a:solidFill>
              <a:schemeClr val="bg1">
                <a:lumMod val="95000"/>
              </a:schemeClr>
            </a:solidFill>
            <a:ln>
              <a:solidFill>
                <a:schemeClr val="tx1"/>
              </a:solidFill>
            </a:ln>
          </p:spPr>
          <p:txBody>
            <a:bodyPr wrap="square" rtlCol="0">
              <a:spAutoFit/>
            </a:bodyPr>
            <a:lstStyle/>
            <a:p>
              <a:pPr algn="ctr"/>
              <a:r>
                <a:rPr lang="en-GB" b="1" dirty="0"/>
                <a:t>sensitivity</a:t>
              </a:r>
            </a:p>
          </p:txBody>
        </p:sp>
        <p:sp>
          <p:nvSpPr>
            <p:cNvPr id="23" name="pole tekstowe 22">
              <a:extLst>
                <a:ext uri="{FF2B5EF4-FFF2-40B4-BE49-F238E27FC236}">
                  <a16:creationId xmlns:a16="http://schemas.microsoft.com/office/drawing/2014/main" id="{F79831A6-B0EB-4FCE-8C22-C185DF4975C0}"/>
                </a:ext>
              </a:extLst>
            </p:cNvPr>
            <p:cNvSpPr txBox="1"/>
            <p:nvPr/>
          </p:nvSpPr>
          <p:spPr>
            <a:xfrm>
              <a:off x="6506948" y="2429585"/>
              <a:ext cx="2515239" cy="369332"/>
            </a:xfrm>
            <a:prstGeom prst="rect">
              <a:avLst/>
            </a:prstGeom>
            <a:solidFill>
              <a:schemeClr val="bg1">
                <a:lumMod val="95000"/>
              </a:schemeClr>
            </a:solidFill>
            <a:ln>
              <a:solidFill>
                <a:schemeClr val="tx1"/>
              </a:solidFill>
            </a:ln>
          </p:spPr>
          <p:txBody>
            <a:bodyPr wrap="square" rtlCol="0">
              <a:spAutoFit/>
            </a:bodyPr>
            <a:lstStyle/>
            <a:p>
              <a:pPr algn="ctr"/>
              <a:r>
                <a:rPr lang="en-GB" b="1" dirty="0"/>
                <a:t>resilience</a:t>
              </a:r>
            </a:p>
          </p:txBody>
        </p:sp>
        <p:sp>
          <p:nvSpPr>
            <p:cNvPr id="24" name="pole tekstowe 23">
              <a:extLst>
                <a:ext uri="{FF2B5EF4-FFF2-40B4-BE49-F238E27FC236}">
                  <a16:creationId xmlns:a16="http://schemas.microsoft.com/office/drawing/2014/main" id="{474C5D44-4064-4C39-BBD4-9FA9ED67B7C6}"/>
                </a:ext>
              </a:extLst>
            </p:cNvPr>
            <p:cNvSpPr txBox="1"/>
            <p:nvPr/>
          </p:nvSpPr>
          <p:spPr>
            <a:xfrm>
              <a:off x="6498270" y="1124077"/>
              <a:ext cx="2515238" cy="369332"/>
            </a:xfrm>
            <a:prstGeom prst="rect">
              <a:avLst/>
            </a:prstGeom>
            <a:solidFill>
              <a:schemeClr val="bg1">
                <a:lumMod val="95000"/>
              </a:schemeClr>
            </a:solidFill>
            <a:ln>
              <a:solidFill>
                <a:schemeClr val="tx1"/>
              </a:solidFill>
            </a:ln>
          </p:spPr>
          <p:txBody>
            <a:bodyPr wrap="square" rtlCol="0">
              <a:spAutoFit/>
            </a:bodyPr>
            <a:lstStyle/>
            <a:p>
              <a:pPr algn="ctr"/>
              <a:r>
                <a:rPr lang="en-GB" b="1"/>
                <a:t>consequences</a:t>
              </a:r>
            </a:p>
          </p:txBody>
        </p:sp>
        <p:sp>
          <p:nvSpPr>
            <p:cNvPr id="25" name="pole tekstowe 24">
              <a:extLst>
                <a:ext uri="{FF2B5EF4-FFF2-40B4-BE49-F238E27FC236}">
                  <a16:creationId xmlns:a16="http://schemas.microsoft.com/office/drawing/2014/main" id="{1FB16FAD-3D43-4529-9F15-855DD424E26E}"/>
                </a:ext>
              </a:extLst>
            </p:cNvPr>
            <p:cNvSpPr txBox="1"/>
            <p:nvPr/>
          </p:nvSpPr>
          <p:spPr>
            <a:xfrm flipH="1">
              <a:off x="1678113" y="3389923"/>
              <a:ext cx="1206539" cy="646331"/>
            </a:xfrm>
            <a:prstGeom prst="rect">
              <a:avLst/>
            </a:prstGeom>
            <a:solidFill>
              <a:schemeClr val="bg1">
                <a:lumMod val="95000"/>
              </a:schemeClr>
            </a:solidFill>
            <a:ln>
              <a:solidFill>
                <a:schemeClr val="tx1"/>
              </a:solidFill>
            </a:ln>
          </p:spPr>
          <p:txBody>
            <a:bodyPr wrap="square" rtlCol="0">
              <a:spAutoFit/>
            </a:bodyPr>
            <a:lstStyle/>
            <a:p>
              <a:pPr algn="ctr"/>
              <a:r>
                <a:rPr lang="en-GB" b="1">
                  <a:solidFill>
                    <a:srgbClr val="0EBA99"/>
                  </a:solidFill>
                </a:rPr>
                <a:t>DROUGHT RISK</a:t>
              </a:r>
            </a:p>
          </p:txBody>
        </p:sp>
        <p:sp>
          <p:nvSpPr>
            <p:cNvPr id="26" name="pole tekstowe 25">
              <a:extLst>
                <a:ext uri="{FF2B5EF4-FFF2-40B4-BE49-F238E27FC236}">
                  <a16:creationId xmlns:a16="http://schemas.microsoft.com/office/drawing/2014/main" id="{CF8B1193-F878-4E5B-8D41-8901F78E67A8}"/>
                </a:ext>
              </a:extLst>
            </p:cNvPr>
            <p:cNvSpPr txBox="1"/>
            <p:nvPr/>
          </p:nvSpPr>
          <p:spPr>
            <a:xfrm>
              <a:off x="3350137" y="1778225"/>
              <a:ext cx="1950763" cy="1384995"/>
            </a:xfrm>
            <a:prstGeom prst="rect">
              <a:avLst/>
            </a:prstGeom>
            <a:noFill/>
            <a:ln>
              <a:solidFill>
                <a:schemeClr val="tx1">
                  <a:lumMod val="50000"/>
                  <a:lumOff val="50000"/>
                </a:schemeClr>
              </a:solidFill>
            </a:ln>
          </p:spPr>
          <p:txBody>
            <a:bodyPr wrap="square">
              <a:spAutoFit/>
            </a:bodyPr>
            <a:lstStyle/>
            <a:p>
              <a:r>
                <a:rPr lang="en-GB" sz="1400" dirty="0"/>
                <a:t>Land use</a:t>
              </a:r>
            </a:p>
            <a:p>
              <a:r>
                <a:rPr lang="en-GB" sz="1400" dirty="0"/>
                <a:t>sown area</a:t>
              </a:r>
            </a:p>
            <a:p>
              <a:r>
                <a:rPr lang="en-GB" sz="1400" dirty="0"/>
                <a:t>Crop structure</a:t>
              </a:r>
            </a:p>
            <a:p>
              <a:r>
                <a:rPr lang="en-GB" sz="1400" dirty="0"/>
                <a:t>No of people exposed</a:t>
              </a:r>
            </a:p>
            <a:p>
              <a:r>
                <a:rPr lang="pl-PL" sz="1400" dirty="0"/>
                <a:t>Critical e</a:t>
              </a:r>
              <a:r>
                <a:rPr lang="en-GB" sz="1400" dirty="0" err="1"/>
                <a:t>cosystems</a:t>
              </a:r>
              <a:endParaRPr lang="en-GB" sz="1400" dirty="0"/>
            </a:p>
            <a:p>
              <a:r>
                <a:rPr lang="en-GB" sz="1400" dirty="0"/>
                <a:t>Critical infrastructure</a:t>
              </a:r>
            </a:p>
          </p:txBody>
        </p:sp>
        <p:sp>
          <p:nvSpPr>
            <p:cNvPr id="27" name="pole tekstowe 26">
              <a:extLst>
                <a:ext uri="{FF2B5EF4-FFF2-40B4-BE49-F238E27FC236}">
                  <a16:creationId xmlns:a16="http://schemas.microsoft.com/office/drawing/2014/main" id="{40C605F4-9718-4C20-8F8A-10B23FFB3CCB}"/>
                </a:ext>
              </a:extLst>
            </p:cNvPr>
            <p:cNvSpPr txBox="1"/>
            <p:nvPr/>
          </p:nvSpPr>
          <p:spPr>
            <a:xfrm>
              <a:off x="6506949" y="2808703"/>
              <a:ext cx="2515240" cy="1400985"/>
            </a:xfrm>
            <a:prstGeom prst="rect">
              <a:avLst/>
            </a:prstGeom>
            <a:noFill/>
            <a:ln>
              <a:solidFill>
                <a:schemeClr val="tx1">
                  <a:lumMod val="50000"/>
                  <a:lumOff val="50000"/>
                </a:schemeClr>
              </a:solidFill>
            </a:ln>
          </p:spPr>
          <p:txBody>
            <a:bodyPr wrap="square">
              <a:spAutoFit/>
            </a:bodyPr>
            <a:lstStyle/>
            <a:p>
              <a:r>
                <a:rPr lang="en-GB" sz="1400" dirty="0"/>
                <a:t>Soil moisture</a:t>
              </a:r>
              <a:r>
                <a:rPr lang="pl-PL" sz="1400" dirty="0"/>
                <a:t> index</a:t>
              </a:r>
              <a:endParaRPr lang="en-GB" sz="1400" dirty="0"/>
            </a:p>
            <a:p>
              <a:r>
                <a:rPr lang="en-GB" sz="1400" dirty="0"/>
                <a:t>Actual </a:t>
              </a:r>
              <a:r>
                <a:rPr lang="en-GB" sz="1400" dirty="0" err="1"/>
                <a:t>evapotraspiration</a:t>
              </a:r>
              <a:r>
                <a:rPr lang="pl-PL" sz="1400" dirty="0"/>
                <a:t> index</a:t>
              </a:r>
              <a:endParaRPr lang="en-GB" sz="1400" dirty="0"/>
            </a:p>
            <a:p>
              <a:r>
                <a:rPr lang="en-GB" sz="1400" dirty="0"/>
                <a:t>Distance to road</a:t>
              </a:r>
            </a:p>
            <a:p>
              <a:r>
                <a:rPr lang="en-GB" sz="1400" dirty="0"/>
                <a:t>Distance to river</a:t>
              </a:r>
            </a:p>
            <a:p>
              <a:r>
                <a:rPr lang="pl-PL" sz="1400" dirty="0"/>
                <a:t>Water management</a:t>
              </a:r>
              <a:endParaRPr lang="en-GB" sz="1400" dirty="0"/>
            </a:p>
            <a:p>
              <a:r>
                <a:rPr lang="en-GB" sz="1400" dirty="0"/>
                <a:t>Water infrastructure</a:t>
              </a:r>
            </a:p>
          </p:txBody>
        </p:sp>
        <p:sp>
          <p:nvSpPr>
            <p:cNvPr id="28" name="pole tekstowe 27">
              <a:extLst>
                <a:ext uri="{FF2B5EF4-FFF2-40B4-BE49-F238E27FC236}">
                  <a16:creationId xmlns:a16="http://schemas.microsoft.com/office/drawing/2014/main" id="{B2A9273B-C15D-494F-9C28-494D6540203E}"/>
                </a:ext>
              </a:extLst>
            </p:cNvPr>
            <p:cNvSpPr txBox="1"/>
            <p:nvPr/>
          </p:nvSpPr>
          <p:spPr>
            <a:xfrm>
              <a:off x="6498268" y="1499005"/>
              <a:ext cx="2515240" cy="738664"/>
            </a:xfrm>
            <a:prstGeom prst="rect">
              <a:avLst/>
            </a:prstGeom>
            <a:noFill/>
            <a:ln>
              <a:solidFill>
                <a:schemeClr val="tx1">
                  <a:lumMod val="50000"/>
                  <a:lumOff val="50000"/>
                </a:schemeClr>
              </a:solidFill>
            </a:ln>
          </p:spPr>
          <p:txBody>
            <a:bodyPr wrap="square">
              <a:spAutoFit/>
            </a:bodyPr>
            <a:lstStyle/>
            <a:p>
              <a:r>
                <a:rPr lang="en-GB" sz="1400"/>
                <a:t>Losses in haverst yield</a:t>
              </a:r>
            </a:p>
            <a:p>
              <a:r>
                <a:rPr lang="en-GB" sz="1400"/>
                <a:t>Number of fatalities</a:t>
              </a:r>
            </a:p>
            <a:p>
              <a:r>
                <a:rPr lang="en-GB" sz="1400"/>
                <a:t>Economic impacts</a:t>
              </a:r>
            </a:p>
          </p:txBody>
        </p:sp>
        <p:sp>
          <p:nvSpPr>
            <p:cNvPr id="29" name="pole tekstowe 28">
              <a:extLst>
                <a:ext uri="{FF2B5EF4-FFF2-40B4-BE49-F238E27FC236}">
                  <a16:creationId xmlns:a16="http://schemas.microsoft.com/office/drawing/2014/main" id="{BB7B064C-4BCC-4702-B84D-CDB3F8418D4A}"/>
                </a:ext>
              </a:extLst>
            </p:cNvPr>
            <p:cNvSpPr txBox="1"/>
            <p:nvPr/>
          </p:nvSpPr>
          <p:spPr>
            <a:xfrm>
              <a:off x="6498268" y="4742006"/>
              <a:ext cx="2515240" cy="954107"/>
            </a:xfrm>
            <a:prstGeom prst="rect">
              <a:avLst/>
            </a:prstGeom>
            <a:noFill/>
            <a:ln>
              <a:solidFill>
                <a:schemeClr val="tx1">
                  <a:lumMod val="50000"/>
                  <a:lumOff val="50000"/>
                </a:schemeClr>
              </a:solidFill>
            </a:ln>
          </p:spPr>
          <p:txBody>
            <a:bodyPr wrap="square">
              <a:spAutoFit/>
            </a:bodyPr>
            <a:lstStyle/>
            <a:p>
              <a:r>
                <a:rPr lang="en-GB" sz="1400"/>
                <a:t>Crop condition</a:t>
              </a:r>
            </a:p>
            <a:p>
              <a:r>
                <a:rPr lang="en-GB" sz="1400"/>
                <a:t>Phenological stage</a:t>
              </a:r>
            </a:p>
            <a:p>
              <a:r>
                <a:rPr lang="en-GB" sz="1400"/>
                <a:t>Vegetation biomass</a:t>
              </a:r>
            </a:p>
            <a:p>
              <a:r>
                <a:rPr lang="en-GB" sz="1400"/>
                <a:t>…</a:t>
              </a:r>
            </a:p>
          </p:txBody>
        </p:sp>
        <p:sp>
          <p:nvSpPr>
            <p:cNvPr id="34" name="pole tekstowe 33">
              <a:extLst>
                <a:ext uri="{FF2B5EF4-FFF2-40B4-BE49-F238E27FC236}">
                  <a16:creationId xmlns:a16="http://schemas.microsoft.com/office/drawing/2014/main" id="{73A55884-9BFD-4FFA-8EA3-B1F4E64BADCA}"/>
                </a:ext>
              </a:extLst>
            </p:cNvPr>
            <p:cNvSpPr txBox="1"/>
            <p:nvPr/>
          </p:nvSpPr>
          <p:spPr>
            <a:xfrm>
              <a:off x="1586555" y="4332052"/>
              <a:ext cx="2457673" cy="2062103"/>
            </a:xfrm>
            <a:prstGeom prst="rect">
              <a:avLst/>
            </a:prstGeom>
            <a:noFill/>
            <a:ln w="15875">
              <a:solidFill>
                <a:srgbClr val="C00000"/>
              </a:solidFill>
              <a:prstDash val="dash"/>
            </a:ln>
          </p:spPr>
          <p:txBody>
            <a:bodyPr wrap="square" rtlCol="0">
              <a:spAutoFit/>
            </a:bodyPr>
            <a:lstStyle/>
            <a:p>
              <a:pPr algn="r"/>
              <a:endParaRPr lang="en-GB" sz="1600">
                <a:solidFill>
                  <a:srgbClr val="C00000"/>
                </a:solidFill>
              </a:endParaRPr>
            </a:p>
            <a:p>
              <a:pPr algn="r"/>
              <a:endParaRPr lang="en-GB" sz="1600">
                <a:solidFill>
                  <a:srgbClr val="C00000"/>
                </a:solidFill>
              </a:endParaRPr>
            </a:p>
            <a:p>
              <a:pPr algn="r"/>
              <a:endParaRPr lang="en-GB" sz="1600">
                <a:solidFill>
                  <a:srgbClr val="C00000"/>
                </a:solidFill>
              </a:endParaRPr>
            </a:p>
            <a:p>
              <a:pPr algn="r"/>
              <a:endParaRPr lang="en-GB" sz="1600">
                <a:solidFill>
                  <a:srgbClr val="C00000"/>
                </a:solidFill>
              </a:endParaRPr>
            </a:p>
            <a:p>
              <a:pPr algn="r"/>
              <a:endParaRPr lang="en-GB" sz="1600">
                <a:solidFill>
                  <a:srgbClr val="C00000"/>
                </a:solidFill>
              </a:endParaRPr>
            </a:p>
            <a:p>
              <a:pPr algn="r"/>
              <a:r>
                <a:rPr lang="en-GB" sz="1600" b="1">
                  <a:solidFill>
                    <a:srgbClr val="C00000"/>
                  </a:solidFill>
                </a:rPr>
                <a:t>Drought </a:t>
              </a:r>
            </a:p>
            <a:p>
              <a:pPr algn="r"/>
              <a:r>
                <a:rPr lang="en-GB" sz="1600" b="1">
                  <a:solidFill>
                    <a:srgbClr val="C00000"/>
                  </a:solidFill>
                </a:rPr>
                <a:t>hazard  </a:t>
              </a:r>
            </a:p>
            <a:p>
              <a:pPr algn="r"/>
              <a:r>
                <a:rPr lang="en-GB" sz="1600" b="1">
                  <a:solidFill>
                    <a:srgbClr val="C00000"/>
                  </a:solidFill>
                </a:rPr>
                <a:t>monitoring</a:t>
              </a:r>
              <a:endParaRPr lang="en-GB" b="1"/>
            </a:p>
          </p:txBody>
        </p:sp>
        <p:sp>
          <p:nvSpPr>
            <p:cNvPr id="35" name="pole tekstowe 34">
              <a:extLst>
                <a:ext uri="{FF2B5EF4-FFF2-40B4-BE49-F238E27FC236}">
                  <a16:creationId xmlns:a16="http://schemas.microsoft.com/office/drawing/2014/main" id="{0F125E95-F011-45AA-99E3-29C4036E9D87}"/>
                </a:ext>
              </a:extLst>
            </p:cNvPr>
            <p:cNvSpPr txBox="1"/>
            <p:nvPr/>
          </p:nvSpPr>
          <p:spPr>
            <a:xfrm>
              <a:off x="1676108" y="4506012"/>
              <a:ext cx="1203561" cy="338554"/>
            </a:xfrm>
            <a:prstGeom prst="rect">
              <a:avLst/>
            </a:prstGeom>
            <a:solidFill>
              <a:schemeClr val="bg1">
                <a:lumMod val="95000"/>
              </a:schemeClr>
            </a:solidFill>
            <a:ln>
              <a:solidFill>
                <a:schemeClr val="tx1"/>
              </a:solidFill>
            </a:ln>
          </p:spPr>
          <p:txBody>
            <a:bodyPr wrap="square" rtlCol="0">
              <a:spAutoFit/>
            </a:bodyPr>
            <a:lstStyle/>
            <a:p>
              <a:pPr algn="ctr"/>
              <a:r>
                <a:rPr lang="en-GB" sz="1600" b="1"/>
                <a:t>HAZARD </a:t>
              </a:r>
            </a:p>
          </p:txBody>
        </p:sp>
        <p:sp>
          <p:nvSpPr>
            <p:cNvPr id="36" name="pole tekstowe 35">
              <a:extLst>
                <a:ext uri="{FF2B5EF4-FFF2-40B4-BE49-F238E27FC236}">
                  <a16:creationId xmlns:a16="http://schemas.microsoft.com/office/drawing/2014/main" id="{9295680C-56E1-4EFC-8A4C-EF24F02E2207}"/>
                </a:ext>
              </a:extLst>
            </p:cNvPr>
            <p:cNvSpPr txBox="1"/>
            <p:nvPr/>
          </p:nvSpPr>
          <p:spPr>
            <a:xfrm>
              <a:off x="1678113" y="4839719"/>
              <a:ext cx="1201555" cy="1384995"/>
            </a:xfrm>
            <a:prstGeom prst="rect">
              <a:avLst/>
            </a:prstGeom>
            <a:noFill/>
            <a:ln>
              <a:solidFill>
                <a:schemeClr val="tx1">
                  <a:lumMod val="50000"/>
                  <a:lumOff val="50000"/>
                </a:schemeClr>
              </a:solidFill>
            </a:ln>
          </p:spPr>
          <p:txBody>
            <a:bodyPr wrap="square" rtlCol="0">
              <a:spAutoFit/>
            </a:bodyPr>
            <a:lstStyle/>
            <a:p>
              <a:r>
                <a:rPr lang="en-GB" sz="1400"/>
                <a:t>Precipitation</a:t>
              </a:r>
            </a:p>
            <a:p>
              <a:r>
                <a:rPr lang="en-GB" sz="1400"/>
                <a:t>Temperature</a:t>
              </a:r>
            </a:p>
            <a:p>
              <a:r>
                <a:rPr lang="en-GB" sz="1400"/>
                <a:t>Air Humidity</a:t>
              </a:r>
            </a:p>
            <a:p>
              <a:r>
                <a:rPr lang="en-GB" sz="1400"/>
                <a:t>Insolation</a:t>
              </a:r>
            </a:p>
            <a:p>
              <a:r>
                <a:rPr lang="en-GB" sz="1400"/>
                <a:t>Wind speed</a:t>
              </a:r>
            </a:p>
            <a:p>
              <a:r>
                <a:rPr lang="en-GB" sz="1400"/>
                <a:t>Water levels </a:t>
              </a:r>
              <a:endParaRPr lang="en-GB"/>
            </a:p>
          </p:txBody>
        </p:sp>
        <p:sp>
          <p:nvSpPr>
            <p:cNvPr id="37" name="pole tekstowe 36">
              <a:extLst>
                <a:ext uri="{FF2B5EF4-FFF2-40B4-BE49-F238E27FC236}">
                  <a16:creationId xmlns:a16="http://schemas.microsoft.com/office/drawing/2014/main" id="{696AF25A-B4BB-4CCD-8EB0-4DCB7A0010F9}"/>
                </a:ext>
              </a:extLst>
            </p:cNvPr>
            <p:cNvSpPr txBox="1"/>
            <p:nvPr/>
          </p:nvSpPr>
          <p:spPr>
            <a:xfrm rot="16200000">
              <a:off x="3196739" y="5193226"/>
              <a:ext cx="2054474" cy="338554"/>
            </a:xfrm>
            <a:prstGeom prst="rect">
              <a:avLst/>
            </a:prstGeom>
            <a:solidFill>
              <a:srgbClr val="C00000"/>
            </a:solidFill>
            <a:ln w="15875">
              <a:solidFill>
                <a:srgbClr val="C00000"/>
              </a:solidFill>
              <a:prstDash val="dash"/>
            </a:ln>
          </p:spPr>
          <p:txBody>
            <a:bodyPr wrap="square" rtlCol="0">
              <a:spAutoFit/>
            </a:bodyPr>
            <a:lstStyle/>
            <a:p>
              <a:pPr algn="ctr"/>
              <a:r>
                <a:rPr lang="en-GB" sz="1600" b="1">
                  <a:solidFill>
                    <a:schemeClr val="bg1"/>
                  </a:solidFill>
                </a:rPr>
                <a:t>Drought indicators </a:t>
              </a:r>
            </a:p>
          </p:txBody>
        </p:sp>
        <p:sp>
          <p:nvSpPr>
            <p:cNvPr id="42" name="Strzałka: w prawo 41">
              <a:extLst>
                <a:ext uri="{FF2B5EF4-FFF2-40B4-BE49-F238E27FC236}">
                  <a16:creationId xmlns:a16="http://schemas.microsoft.com/office/drawing/2014/main" id="{3837E410-9786-4371-BE05-1E4712E49E19}"/>
                </a:ext>
              </a:extLst>
            </p:cNvPr>
            <p:cNvSpPr/>
            <p:nvPr/>
          </p:nvSpPr>
          <p:spPr>
            <a:xfrm rot="5400000">
              <a:off x="2060901" y="3004989"/>
              <a:ext cx="418435" cy="367193"/>
            </a:xfrm>
            <a:prstGeom prst="rightArrow">
              <a:avLst/>
            </a:prstGeom>
            <a:solidFill>
              <a:srgbClr val="0EB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prawo 42">
              <a:extLst>
                <a:ext uri="{FF2B5EF4-FFF2-40B4-BE49-F238E27FC236}">
                  <a16:creationId xmlns:a16="http://schemas.microsoft.com/office/drawing/2014/main" id="{D7405FEB-B21C-4F74-920B-FF7E9001809B}"/>
                </a:ext>
              </a:extLst>
            </p:cNvPr>
            <p:cNvSpPr/>
            <p:nvPr/>
          </p:nvSpPr>
          <p:spPr>
            <a:xfrm rot="16200000">
              <a:off x="2038011" y="4081329"/>
              <a:ext cx="418435" cy="367193"/>
            </a:xfrm>
            <a:prstGeom prst="rightArrow">
              <a:avLst/>
            </a:prstGeom>
            <a:solidFill>
              <a:srgbClr val="0EBA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ole tekstowe 46">
              <a:extLst>
                <a:ext uri="{FF2B5EF4-FFF2-40B4-BE49-F238E27FC236}">
                  <a16:creationId xmlns:a16="http://schemas.microsoft.com/office/drawing/2014/main" id="{C728B76C-9CC6-4819-8D36-0DA2E91C6743}"/>
                </a:ext>
              </a:extLst>
            </p:cNvPr>
            <p:cNvSpPr txBox="1"/>
            <p:nvPr/>
          </p:nvSpPr>
          <p:spPr>
            <a:xfrm rot="16200000">
              <a:off x="-281772" y="2326342"/>
              <a:ext cx="2266294" cy="5847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600"/>
                <a:t>Satellite data (Landsat 8, Sentinel-1, Sentinel-2) </a:t>
              </a:r>
            </a:p>
          </p:txBody>
        </p:sp>
        <p:sp>
          <p:nvSpPr>
            <p:cNvPr id="48" name="pole tekstowe 47">
              <a:extLst>
                <a:ext uri="{FF2B5EF4-FFF2-40B4-BE49-F238E27FC236}">
                  <a16:creationId xmlns:a16="http://schemas.microsoft.com/office/drawing/2014/main" id="{2D430245-0A21-4867-8CC5-8068AB27A523}"/>
                </a:ext>
              </a:extLst>
            </p:cNvPr>
            <p:cNvSpPr txBox="1"/>
            <p:nvPr/>
          </p:nvSpPr>
          <p:spPr>
            <a:xfrm rot="16200000">
              <a:off x="-160581" y="5164259"/>
              <a:ext cx="1972520" cy="58477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600"/>
                <a:t>Ground-based monitoring network</a:t>
              </a:r>
            </a:p>
          </p:txBody>
        </p:sp>
        <p:sp>
          <p:nvSpPr>
            <p:cNvPr id="49" name="pole tekstowe 48">
              <a:extLst>
                <a:ext uri="{FF2B5EF4-FFF2-40B4-BE49-F238E27FC236}">
                  <a16:creationId xmlns:a16="http://schemas.microsoft.com/office/drawing/2014/main" id="{EF48B61D-0E76-44E9-B3E6-A5D4A85B9624}"/>
                </a:ext>
              </a:extLst>
            </p:cNvPr>
            <p:cNvSpPr txBox="1"/>
            <p:nvPr/>
          </p:nvSpPr>
          <p:spPr>
            <a:xfrm>
              <a:off x="2247229" y="6532490"/>
              <a:ext cx="2890724"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600"/>
                <a:t>Weather</a:t>
              </a:r>
              <a:r>
                <a:rPr lang="en-GB"/>
                <a:t> prediction models</a:t>
              </a:r>
            </a:p>
          </p:txBody>
        </p:sp>
        <p:sp>
          <p:nvSpPr>
            <p:cNvPr id="50" name="Strzałka: w prawo z wcięciem 49">
              <a:extLst>
                <a:ext uri="{FF2B5EF4-FFF2-40B4-BE49-F238E27FC236}">
                  <a16:creationId xmlns:a16="http://schemas.microsoft.com/office/drawing/2014/main" id="{07738E0B-E911-4CDE-972E-A0628944542E}"/>
                </a:ext>
              </a:extLst>
            </p:cNvPr>
            <p:cNvSpPr/>
            <p:nvPr/>
          </p:nvSpPr>
          <p:spPr>
            <a:xfrm>
              <a:off x="1293482" y="2446246"/>
              <a:ext cx="301723" cy="369332"/>
            </a:xfrm>
            <a:prstGeom prst="notchedRightArrow">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trzałka: w prawo z wcięciem 50">
              <a:extLst>
                <a:ext uri="{FF2B5EF4-FFF2-40B4-BE49-F238E27FC236}">
                  <a16:creationId xmlns:a16="http://schemas.microsoft.com/office/drawing/2014/main" id="{4A66A829-6BE0-4C38-8E95-76B18A919DCB}"/>
                </a:ext>
              </a:extLst>
            </p:cNvPr>
            <p:cNvSpPr/>
            <p:nvPr/>
          </p:nvSpPr>
          <p:spPr>
            <a:xfrm>
              <a:off x="1264094" y="5234217"/>
              <a:ext cx="301723" cy="369332"/>
            </a:xfrm>
            <a:prstGeom prst="notchedRightArrow">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trzałka: w prawo z wcięciem 51">
              <a:extLst>
                <a:ext uri="{FF2B5EF4-FFF2-40B4-BE49-F238E27FC236}">
                  <a16:creationId xmlns:a16="http://schemas.microsoft.com/office/drawing/2014/main" id="{E12926C2-84AD-45D1-867A-16C0DFD63A81}"/>
                </a:ext>
              </a:extLst>
            </p:cNvPr>
            <p:cNvSpPr/>
            <p:nvPr/>
          </p:nvSpPr>
          <p:spPr>
            <a:xfrm rot="16200000">
              <a:off x="1750097" y="6498685"/>
              <a:ext cx="301723" cy="369332"/>
            </a:xfrm>
            <a:prstGeom prst="notchedRightArrow">
              <a:avLst/>
            </a:prstGeom>
            <a:no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Łącznik łamany 42">
              <a:extLst>
                <a:ext uri="{FF2B5EF4-FFF2-40B4-BE49-F238E27FC236}">
                  <a16:creationId xmlns:a16="http://schemas.microsoft.com/office/drawing/2014/main" id="{0AF8BDFA-792D-4B35-AC61-40FC9D430C17}"/>
                </a:ext>
              </a:extLst>
            </p:cNvPr>
            <p:cNvCxnSpPr>
              <a:cxnSpLocks/>
              <a:stCxn id="20" idx="3"/>
              <a:endCxn id="23" idx="1"/>
            </p:cNvCxnSpPr>
            <p:nvPr/>
          </p:nvCxnSpPr>
          <p:spPr>
            <a:xfrm flipV="1">
              <a:off x="5275151" y="2614251"/>
              <a:ext cx="1231797" cy="998218"/>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55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26238"/>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DROUGHT RISK ASSESSMENT</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2" name="Picture 2">
            <a:extLst>
              <a:ext uri="{FF2B5EF4-FFF2-40B4-BE49-F238E27FC236}">
                <a16:creationId xmlns:a16="http://schemas.microsoft.com/office/drawing/2014/main" id="{09513CE8-5879-F7FE-D82B-8BCA41AE88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0" y="1093725"/>
            <a:ext cx="7740354" cy="547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Łącznik prosty ze strzałką 5">
            <a:extLst>
              <a:ext uri="{FF2B5EF4-FFF2-40B4-BE49-F238E27FC236}">
                <a16:creationId xmlns:a16="http://schemas.microsoft.com/office/drawing/2014/main" id="{5389B5FE-4B37-EDAB-7B09-5C123D581CF3}"/>
              </a:ext>
            </a:extLst>
          </p:cNvPr>
          <p:cNvCxnSpPr>
            <a:cxnSpLocks/>
          </p:cNvCxnSpPr>
          <p:nvPr/>
        </p:nvCxnSpPr>
        <p:spPr>
          <a:xfrm flipH="1">
            <a:off x="3167149" y="2967644"/>
            <a:ext cx="3624349" cy="756458"/>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6" name="pole tekstowe 15">
            <a:extLst>
              <a:ext uri="{FF2B5EF4-FFF2-40B4-BE49-F238E27FC236}">
                <a16:creationId xmlns:a16="http://schemas.microsoft.com/office/drawing/2014/main" id="{768C576D-D0F1-7756-F62F-2387093E89C8}"/>
              </a:ext>
            </a:extLst>
          </p:cNvPr>
          <p:cNvSpPr txBox="1"/>
          <p:nvPr/>
        </p:nvSpPr>
        <p:spPr>
          <a:xfrm>
            <a:off x="7205446" y="2759826"/>
            <a:ext cx="2728311" cy="369332"/>
          </a:xfrm>
          <a:prstGeom prst="rect">
            <a:avLst/>
          </a:prstGeom>
          <a:noFill/>
        </p:spPr>
        <p:txBody>
          <a:bodyPr wrap="none" rtlCol="0">
            <a:spAutoFit/>
          </a:bodyPr>
          <a:lstStyle/>
          <a:p>
            <a:r>
              <a:rPr lang="pl-PL" b="1" dirty="0"/>
              <a:t>WIELKOPOLSKA PROVINCE</a:t>
            </a:r>
          </a:p>
        </p:txBody>
      </p:sp>
    </p:spTree>
    <p:extLst>
      <p:ext uri="{BB962C8B-B14F-4D97-AF65-F5344CB8AC3E}">
        <p14:creationId xmlns:p14="http://schemas.microsoft.com/office/powerpoint/2010/main" val="403507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HAZARD INDICES</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2" name="Obraz 1">
            <a:extLst>
              <a:ext uri="{FF2B5EF4-FFF2-40B4-BE49-F238E27FC236}">
                <a16:creationId xmlns:a16="http://schemas.microsoft.com/office/drawing/2014/main" id="{692B2616-510C-94BF-839E-19BA3F8929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716" y="2692716"/>
            <a:ext cx="5191760" cy="3550920"/>
          </a:xfrm>
          <a:prstGeom prst="rect">
            <a:avLst/>
          </a:prstGeom>
          <a:noFill/>
        </p:spPr>
      </p:pic>
      <p:pic>
        <p:nvPicPr>
          <p:cNvPr id="3" name="Obraz 2">
            <a:extLst>
              <a:ext uri="{FF2B5EF4-FFF2-40B4-BE49-F238E27FC236}">
                <a16:creationId xmlns:a16="http://schemas.microsoft.com/office/drawing/2014/main" id="{9FA1FF34-4AE1-1857-5C0B-EBEE00A1583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0818" y="2692716"/>
            <a:ext cx="5319395" cy="3632835"/>
          </a:xfrm>
          <a:prstGeom prst="rect">
            <a:avLst/>
          </a:prstGeom>
          <a:noFill/>
        </p:spPr>
      </p:pic>
      <p:sp>
        <p:nvSpPr>
          <p:cNvPr id="6" name="pole tekstowe 5">
            <a:extLst>
              <a:ext uri="{FF2B5EF4-FFF2-40B4-BE49-F238E27FC236}">
                <a16:creationId xmlns:a16="http://schemas.microsoft.com/office/drawing/2014/main" id="{2B4B2DFC-0072-256E-20C4-AB789E179A0E}"/>
              </a:ext>
            </a:extLst>
          </p:cNvPr>
          <p:cNvSpPr txBox="1"/>
          <p:nvPr/>
        </p:nvSpPr>
        <p:spPr>
          <a:xfrm>
            <a:off x="1770611" y="1516488"/>
            <a:ext cx="1575816" cy="369332"/>
          </a:xfrm>
          <a:prstGeom prst="rect">
            <a:avLst/>
          </a:prstGeom>
          <a:noFill/>
        </p:spPr>
        <p:txBody>
          <a:bodyPr wrap="none" rtlCol="0">
            <a:spAutoFit/>
          </a:bodyPr>
          <a:lstStyle/>
          <a:p>
            <a:r>
              <a:rPr lang="pl-PL" dirty="0"/>
              <a:t>PRECIPITATION</a:t>
            </a:r>
          </a:p>
        </p:txBody>
      </p:sp>
      <p:sp>
        <p:nvSpPr>
          <p:cNvPr id="10" name="pole tekstowe 9">
            <a:extLst>
              <a:ext uri="{FF2B5EF4-FFF2-40B4-BE49-F238E27FC236}">
                <a16:creationId xmlns:a16="http://schemas.microsoft.com/office/drawing/2014/main" id="{8CA1AFAF-E291-7B15-F345-80C00972E9ED}"/>
              </a:ext>
            </a:extLst>
          </p:cNvPr>
          <p:cNvSpPr txBox="1"/>
          <p:nvPr/>
        </p:nvSpPr>
        <p:spPr>
          <a:xfrm>
            <a:off x="8192607" y="1444390"/>
            <a:ext cx="1574085" cy="369332"/>
          </a:xfrm>
          <a:prstGeom prst="rect">
            <a:avLst/>
          </a:prstGeom>
          <a:noFill/>
        </p:spPr>
        <p:txBody>
          <a:bodyPr wrap="none" rtlCol="0">
            <a:spAutoFit/>
          </a:bodyPr>
          <a:lstStyle/>
          <a:p>
            <a:r>
              <a:rPr lang="pl-PL" dirty="0"/>
              <a:t>TEMPERATURE</a:t>
            </a:r>
          </a:p>
        </p:txBody>
      </p:sp>
    </p:spTree>
    <p:extLst>
      <p:ext uri="{BB962C8B-B14F-4D97-AF65-F5344CB8AC3E}">
        <p14:creationId xmlns:p14="http://schemas.microsoft.com/office/powerpoint/2010/main" val="3017945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HAZARD INDICES</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4" name="Obraz 3">
            <a:extLst>
              <a:ext uri="{FF2B5EF4-FFF2-40B4-BE49-F238E27FC236}">
                <a16:creationId xmlns:a16="http://schemas.microsoft.com/office/drawing/2014/main" id="{B59D0139-2C8D-BCA7-80F6-40C0A48E90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566" y="2186306"/>
            <a:ext cx="5759450" cy="3765550"/>
          </a:xfrm>
          <a:prstGeom prst="rect">
            <a:avLst/>
          </a:prstGeom>
          <a:noFill/>
        </p:spPr>
      </p:pic>
      <p:pic>
        <p:nvPicPr>
          <p:cNvPr id="5" name="Obraz 4">
            <a:extLst>
              <a:ext uri="{FF2B5EF4-FFF2-40B4-BE49-F238E27FC236}">
                <a16:creationId xmlns:a16="http://schemas.microsoft.com/office/drawing/2014/main" id="{FBC250A3-CEE7-AEC3-49C9-772189E511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7" y="2186306"/>
            <a:ext cx="5759450" cy="3765550"/>
          </a:xfrm>
          <a:prstGeom prst="rect">
            <a:avLst/>
          </a:prstGeom>
          <a:noFill/>
        </p:spPr>
      </p:pic>
      <p:sp>
        <p:nvSpPr>
          <p:cNvPr id="6" name="pole tekstowe 5">
            <a:extLst>
              <a:ext uri="{FF2B5EF4-FFF2-40B4-BE49-F238E27FC236}">
                <a16:creationId xmlns:a16="http://schemas.microsoft.com/office/drawing/2014/main" id="{E527C578-8730-D07D-5112-541C785F71AB}"/>
              </a:ext>
            </a:extLst>
          </p:cNvPr>
          <p:cNvSpPr txBox="1"/>
          <p:nvPr/>
        </p:nvSpPr>
        <p:spPr>
          <a:xfrm>
            <a:off x="4222866" y="1375851"/>
            <a:ext cx="2876557" cy="369332"/>
          </a:xfrm>
          <a:prstGeom prst="rect">
            <a:avLst/>
          </a:prstGeom>
          <a:noFill/>
        </p:spPr>
        <p:txBody>
          <a:bodyPr wrap="none" rtlCol="0">
            <a:spAutoFit/>
          </a:bodyPr>
          <a:lstStyle/>
          <a:p>
            <a:r>
              <a:rPr lang="pl-PL" dirty="0"/>
              <a:t>EDI (</a:t>
            </a:r>
            <a:r>
              <a:rPr lang="pl-PL" dirty="0" err="1"/>
              <a:t>Effective</a:t>
            </a:r>
            <a:r>
              <a:rPr lang="pl-PL" dirty="0"/>
              <a:t> </a:t>
            </a:r>
            <a:r>
              <a:rPr lang="pl-PL" dirty="0" err="1"/>
              <a:t>Drought</a:t>
            </a:r>
            <a:r>
              <a:rPr lang="pl-PL" dirty="0"/>
              <a:t> Index)</a:t>
            </a:r>
          </a:p>
        </p:txBody>
      </p:sp>
    </p:spTree>
    <p:extLst>
      <p:ext uri="{BB962C8B-B14F-4D97-AF65-F5344CB8AC3E}">
        <p14:creationId xmlns:p14="http://schemas.microsoft.com/office/powerpoint/2010/main" val="7902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HAZARD INDICES</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sp>
        <p:nvSpPr>
          <p:cNvPr id="6" name="pole tekstowe 5">
            <a:extLst>
              <a:ext uri="{FF2B5EF4-FFF2-40B4-BE49-F238E27FC236}">
                <a16:creationId xmlns:a16="http://schemas.microsoft.com/office/drawing/2014/main" id="{E527C578-8730-D07D-5112-541C785F71AB}"/>
              </a:ext>
            </a:extLst>
          </p:cNvPr>
          <p:cNvSpPr txBox="1"/>
          <p:nvPr/>
        </p:nvSpPr>
        <p:spPr>
          <a:xfrm>
            <a:off x="3259165" y="1085766"/>
            <a:ext cx="5673669" cy="369332"/>
          </a:xfrm>
          <a:prstGeom prst="rect">
            <a:avLst/>
          </a:prstGeom>
          <a:noFill/>
        </p:spPr>
        <p:txBody>
          <a:bodyPr wrap="none" rtlCol="0">
            <a:spAutoFit/>
          </a:bodyPr>
          <a:lstStyle/>
          <a:p>
            <a:r>
              <a:rPr lang="pl-PL" dirty="0"/>
              <a:t>SPEI (</a:t>
            </a:r>
            <a:r>
              <a:rPr lang="pl-PL" dirty="0" err="1"/>
              <a:t>Standardized</a:t>
            </a:r>
            <a:r>
              <a:rPr lang="pl-PL" dirty="0"/>
              <a:t> </a:t>
            </a:r>
            <a:r>
              <a:rPr lang="pl-PL" dirty="0" err="1"/>
              <a:t>Precipitation</a:t>
            </a:r>
            <a:r>
              <a:rPr lang="pl-PL" dirty="0"/>
              <a:t> </a:t>
            </a:r>
            <a:r>
              <a:rPr lang="pl-PL" dirty="0" err="1"/>
              <a:t>Evapotranspiration</a:t>
            </a:r>
            <a:r>
              <a:rPr lang="pl-PL" dirty="0"/>
              <a:t> Index )</a:t>
            </a:r>
          </a:p>
        </p:txBody>
      </p:sp>
      <p:pic>
        <p:nvPicPr>
          <p:cNvPr id="2" name="Obraz 1" descr="Obraz zawierający tekst, mapa&#10;&#10;Opis wygenerowany automatycznie">
            <a:extLst>
              <a:ext uri="{FF2B5EF4-FFF2-40B4-BE49-F238E27FC236}">
                <a16:creationId xmlns:a16="http://schemas.microsoft.com/office/drawing/2014/main" id="{B1231E21-ABBD-8EAA-F6D5-E4D00AF7C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495" y="1826722"/>
            <a:ext cx="5760720" cy="4800600"/>
          </a:xfrm>
          <a:prstGeom prst="rect">
            <a:avLst/>
          </a:prstGeom>
        </p:spPr>
      </p:pic>
      <p:pic>
        <p:nvPicPr>
          <p:cNvPr id="3" name="Obraz 2" descr="Obraz zawierający tekst, mapa&#10;&#10;Opis wygenerowany automatycznie">
            <a:extLst>
              <a:ext uri="{FF2B5EF4-FFF2-40B4-BE49-F238E27FC236}">
                <a16:creationId xmlns:a16="http://schemas.microsoft.com/office/drawing/2014/main" id="{8EF3635D-0F42-4C85-F75A-50E46C017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9787" y="1826722"/>
            <a:ext cx="5760720" cy="4800600"/>
          </a:xfrm>
          <a:prstGeom prst="rect">
            <a:avLst/>
          </a:prstGeom>
        </p:spPr>
      </p:pic>
    </p:spTree>
    <p:extLst>
      <p:ext uri="{BB962C8B-B14F-4D97-AF65-F5344CB8AC3E}">
        <p14:creationId xmlns:p14="http://schemas.microsoft.com/office/powerpoint/2010/main" val="246597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B4354B3A-7C79-4644-BD4C-47AD3C1C2844}"/>
              </a:ext>
            </a:extLst>
          </p:cNvPr>
          <p:cNvSpPr/>
          <p:nvPr/>
        </p:nvSpPr>
        <p:spPr>
          <a:xfrm>
            <a:off x="0" y="-19429"/>
            <a:ext cx="9235108" cy="954157"/>
          </a:xfrm>
          <a:prstGeom prst="rect">
            <a:avLst/>
          </a:prstGeom>
          <a:solidFill>
            <a:srgbClr val="122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EXPOSURE INDICES</a:t>
            </a:r>
          </a:p>
        </p:txBody>
      </p:sp>
      <p:sp>
        <p:nvSpPr>
          <p:cNvPr id="8" name="Rectangle 12">
            <a:extLst>
              <a:ext uri="{FF2B5EF4-FFF2-40B4-BE49-F238E27FC236}">
                <a16:creationId xmlns:a16="http://schemas.microsoft.com/office/drawing/2014/main" id="{80C2A100-4273-4041-BB53-0DD706AEBBAA}"/>
              </a:ext>
            </a:extLst>
          </p:cNvPr>
          <p:cNvSpPr/>
          <p:nvPr/>
        </p:nvSpPr>
        <p:spPr>
          <a:xfrm>
            <a:off x="9235108" y="-19429"/>
            <a:ext cx="2956892" cy="954157"/>
          </a:xfrm>
          <a:prstGeom prst="rect">
            <a:avLst/>
          </a:prstGeom>
          <a:solidFill>
            <a:srgbClr val="35F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350" dirty="0">
              <a:highlight>
                <a:srgbClr val="35F0CC"/>
              </a:highlight>
            </a:endParaRPr>
          </a:p>
        </p:txBody>
      </p:sp>
      <p:pic>
        <p:nvPicPr>
          <p:cNvPr id="9" name="Grafika 8">
            <a:extLst>
              <a:ext uri="{FF2B5EF4-FFF2-40B4-BE49-F238E27FC236}">
                <a16:creationId xmlns:a16="http://schemas.microsoft.com/office/drawing/2014/main" id="{E1F28F5D-1164-49AA-9BFE-E1F8EFA181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597" y="202551"/>
            <a:ext cx="1434419" cy="505710"/>
          </a:xfrm>
          <a:prstGeom prst="rect">
            <a:avLst/>
          </a:prstGeom>
        </p:spPr>
      </p:pic>
      <p:pic>
        <p:nvPicPr>
          <p:cNvPr id="2" name="Picture 2">
            <a:extLst>
              <a:ext uri="{FF2B5EF4-FFF2-40B4-BE49-F238E27FC236}">
                <a16:creationId xmlns:a16="http://schemas.microsoft.com/office/drawing/2014/main" id="{8084E0B0-2A8E-7A29-E0A0-9579FE13E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4158"/>
            <a:ext cx="8346492" cy="590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a:extLst>
              <a:ext uri="{FF2B5EF4-FFF2-40B4-BE49-F238E27FC236}">
                <a16:creationId xmlns:a16="http://schemas.microsoft.com/office/drawing/2014/main" id="{74FE5B27-961C-E8D6-BB73-A741F50E7CCA}"/>
              </a:ext>
            </a:extLst>
          </p:cNvPr>
          <p:cNvSpPr txBox="1"/>
          <p:nvPr/>
        </p:nvSpPr>
        <p:spPr>
          <a:xfrm>
            <a:off x="8346492" y="1141597"/>
            <a:ext cx="3306517" cy="369332"/>
          </a:xfrm>
          <a:prstGeom prst="rect">
            <a:avLst/>
          </a:prstGeom>
          <a:noFill/>
        </p:spPr>
        <p:txBody>
          <a:bodyPr wrap="square">
            <a:spAutoFit/>
          </a:bodyPr>
          <a:lstStyle/>
          <a:p>
            <a:r>
              <a:rPr lang="pl-PL" b="1" dirty="0"/>
              <a:t>CROP MASK: WINTER RAPE</a:t>
            </a:r>
            <a:endParaRPr lang="pl-PL" dirty="0"/>
          </a:p>
        </p:txBody>
      </p:sp>
      <p:sp>
        <p:nvSpPr>
          <p:cNvPr id="4" name="pole tekstowe 3">
            <a:extLst>
              <a:ext uri="{FF2B5EF4-FFF2-40B4-BE49-F238E27FC236}">
                <a16:creationId xmlns:a16="http://schemas.microsoft.com/office/drawing/2014/main" id="{8500B3C1-F9ED-C8EB-E0D9-7396276421EC}"/>
              </a:ext>
            </a:extLst>
          </p:cNvPr>
          <p:cNvSpPr txBox="1"/>
          <p:nvPr/>
        </p:nvSpPr>
        <p:spPr>
          <a:xfrm>
            <a:off x="8327665" y="1510929"/>
            <a:ext cx="3306517" cy="646331"/>
          </a:xfrm>
          <a:prstGeom prst="rect">
            <a:avLst/>
          </a:prstGeom>
          <a:noFill/>
        </p:spPr>
        <p:txBody>
          <a:bodyPr wrap="square" rtlCol="0">
            <a:spAutoFit/>
          </a:bodyPr>
          <a:lstStyle/>
          <a:p>
            <a:r>
              <a:rPr lang="pl-PL" dirty="0" err="1"/>
              <a:t>Crop</a:t>
            </a:r>
            <a:r>
              <a:rPr lang="pl-PL" dirty="0"/>
              <a:t> </a:t>
            </a:r>
            <a:r>
              <a:rPr lang="pl-PL" dirty="0" err="1"/>
              <a:t>recognition</a:t>
            </a:r>
            <a:r>
              <a:rPr lang="pl-PL" dirty="0"/>
              <a:t> algorytm </a:t>
            </a:r>
            <a:r>
              <a:rPr lang="pl-PL" dirty="0" err="1"/>
              <a:t>based</a:t>
            </a:r>
            <a:r>
              <a:rPr lang="pl-PL" dirty="0"/>
              <a:t> on </a:t>
            </a:r>
            <a:r>
              <a:rPr lang="pl-PL" dirty="0" err="1"/>
              <a:t>satellite</a:t>
            </a:r>
            <a:r>
              <a:rPr lang="pl-PL" dirty="0"/>
              <a:t> </a:t>
            </a:r>
            <a:r>
              <a:rPr lang="pl-PL" dirty="0" err="1"/>
              <a:t>images</a:t>
            </a:r>
            <a:endParaRPr lang="pl-PL" dirty="0"/>
          </a:p>
        </p:txBody>
      </p:sp>
      <p:pic>
        <p:nvPicPr>
          <p:cNvPr id="5" name="Obraz 4" descr="Obraz zawierający kwiat, roślina, żółty, pole&#10;&#10;Opis wygenerowany automatycznie">
            <a:extLst>
              <a:ext uri="{FF2B5EF4-FFF2-40B4-BE49-F238E27FC236}">
                <a16:creationId xmlns:a16="http://schemas.microsoft.com/office/drawing/2014/main" id="{A9F990E6-A5C9-6D10-198C-8DEBACF29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7665" y="2198969"/>
            <a:ext cx="3511496" cy="2348313"/>
          </a:xfrm>
          <a:prstGeom prst="rect">
            <a:avLst/>
          </a:prstGeom>
        </p:spPr>
      </p:pic>
      <p:pic>
        <p:nvPicPr>
          <p:cNvPr id="6" name="Obraz 5">
            <a:extLst>
              <a:ext uri="{FF2B5EF4-FFF2-40B4-BE49-F238E27FC236}">
                <a16:creationId xmlns:a16="http://schemas.microsoft.com/office/drawing/2014/main" id="{604231AC-92AF-1B19-AE8F-F627824390F9}"/>
              </a:ext>
            </a:extLst>
          </p:cNvPr>
          <p:cNvPicPr>
            <a:picLocks noChangeAspect="1"/>
          </p:cNvPicPr>
          <p:nvPr/>
        </p:nvPicPr>
        <p:blipFill>
          <a:blip r:embed="rId7"/>
          <a:stretch>
            <a:fillRect/>
          </a:stretch>
        </p:blipFill>
        <p:spPr>
          <a:xfrm>
            <a:off x="1965960" y="4934148"/>
            <a:ext cx="9744090" cy="1663841"/>
          </a:xfrm>
          <a:prstGeom prst="rect">
            <a:avLst/>
          </a:prstGeom>
        </p:spPr>
      </p:pic>
      <p:sp>
        <p:nvSpPr>
          <p:cNvPr id="15" name="pole tekstowe 14">
            <a:extLst>
              <a:ext uri="{FF2B5EF4-FFF2-40B4-BE49-F238E27FC236}">
                <a16:creationId xmlns:a16="http://schemas.microsoft.com/office/drawing/2014/main" id="{9CB4D4E9-72CD-A1C9-D444-CB64F8DCBB7C}"/>
              </a:ext>
            </a:extLst>
          </p:cNvPr>
          <p:cNvSpPr txBox="1"/>
          <p:nvPr/>
        </p:nvSpPr>
        <p:spPr>
          <a:xfrm>
            <a:off x="4281055" y="4587580"/>
            <a:ext cx="4103687" cy="369332"/>
          </a:xfrm>
          <a:prstGeom prst="rect">
            <a:avLst/>
          </a:prstGeom>
          <a:solidFill>
            <a:schemeClr val="bg1"/>
          </a:solidFill>
        </p:spPr>
        <p:txBody>
          <a:bodyPr wrap="square" rtlCol="0">
            <a:spAutoFit/>
          </a:bodyPr>
          <a:lstStyle/>
          <a:p>
            <a:r>
              <a:rPr lang="pl-PL" dirty="0" err="1"/>
              <a:t>Degree</a:t>
            </a:r>
            <a:r>
              <a:rPr lang="pl-PL" dirty="0"/>
              <a:t> </a:t>
            </a:r>
            <a:r>
              <a:rPr lang="pl-PL" dirty="0" err="1"/>
              <a:t>days</a:t>
            </a:r>
            <a:r>
              <a:rPr lang="pl-PL" dirty="0"/>
              <a:t> – PHENOLOGICAL PHASES</a:t>
            </a:r>
          </a:p>
        </p:txBody>
      </p:sp>
      <p:sp>
        <p:nvSpPr>
          <p:cNvPr id="17" name="pole tekstowe 16">
            <a:extLst>
              <a:ext uri="{FF2B5EF4-FFF2-40B4-BE49-F238E27FC236}">
                <a16:creationId xmlns:a16="http://schemas.microsoft.com/office/drawing/2014/main" id="{21541FCC-BB05-96AF-F507-D15C30890C0A}"/>
              </a:ext>
            </a:extLst>
          </p:cNvPr>
          <p:cNvSpPr txBox="1"/>
          <p:nvPr/>
        </p:nvSpPr>
        <p:spPr>
          <a:xfrm>
            <a:off x="1927711" y="6501557"/>
            <a:ext cx="1460388" cy="338554"/>
          </a:xfrm>
          <a:prstGeom prst="rect">
            <a:avLst/>
          </a:prstGeom>
          <a:solidFill>
            <a:schemeClr val="bg1"/>
          </a:solidFill>
        </p:spPr>
        <p:txBody>
          <a:bodyPr wrap="square" rtlCol="0">
            <a:spAutoFit/>
          </a:bodyPr>
          <a:lstStyle/>
          <a:p>
            <a:r>
              <a:rPr lang="pl-PL" sz="1600" dirty="0" err="1"/>
              <a:t>germination</a:t>
            </a:r>
            <a:endParaRPr lang="pl-PL" sz="1600" dirty="0"/>
          </a:p>
        </p:txBody>
      </p:sp>
      <p:sp>
        <p:nvSpPr>
          <p:cNvPr id="38" name="pole tekstowe 37">
            <a:extLst>
              <a:ext uri="{FF2B5EF4-FFF2-40B4-BE49-F238E27FC236}">
                <a16:creationId xmlns:a16="http://schemas.microsoft.com/office/drawing/2014/main" id="{122AB5A7-9303-7D39-4140-AFC38058551B}"/>
              </a:ext>
            </a:extLst>
          </p:cNvPr>
          <p:cNvSpPr txBox="1"/>
          <p:nvPr/>
        </p:nvSpPr>
        <p:spPr>
          <a:xfrm>
            <a:off x="3398697" y="6519271"/>
            <a:ext cx="1546585" cy="338554"/>
          </a:xfrm>
          <a:prstGeom prst="rect">
            <a:avLst/>
          </a:prstGeom>
          <a:solidFill>
            <a:schemeClr val="bg1"/>
          </a:solidFill>
        </p:spPr>
        <p:txBody>
          <a:bodyPr wrap="square" rtlCol="0">
            <a:spAutoFit/>
          </a:bodyPr>
          <a:lstStyle/>
          <a:p>
            <a:r>
              <a:rPr lang="pl-PL" sz="1600" dirty="0" err="1"/>
              <a:t>stem</a:t>
            </a:r>
            <a:r>
              <a:rPr lang="pl-PL" sz="1600" dirty="0"/>
              <a:t> </a:t>
            </a:r>
            <a:r>
              <a:rPr lang="pl-PL" sz="1600" dirty="0" err="1"/>
              <a:t>growth</a:t>
            </a:r>
            <a:endParaRPr lang="pl-PL" sz="1600" dirty="0"/>
          </a:p>
        </p:txBody>
      </p:sp>
      <p:sp>
        <p:nvSpPr>
          <p:cNvPr id="39" name="pole tekstowe 38">
            <a:extLst>
              <a:ext uri="{FF2B5EF4-FFF2-40B4-BE49-F238E27FC236}">
                <a16:creationId xmlns:a16="http://schemas.microsoft.com/office/drawing/2014/main" id="{163D11CD-1178-10CD-C40D-70C87FF0143C}"/>
              </a:ext>
            </a:extLst>
          </p:cNvPr>
          <p:cNvSpPr txBox="1"/>
          <p:nvPr/>
        </p:nvSpPr>
        <p:spPr>
          <a:xfrm>
            <a:off x="5106653" y="6533617"/>
            <a:ext cx="2557463" cy="338554"/>
          </a:xfrm>
          <a:prstGeom prst="rect">
            <a:avLst/>
          </a:prstGeom>
          <a:solidFill>
            <a:schemeClr val="bg1"/>
          </a:solidFill>
        </p:spPr>
        <p:txBody>
          <a:bodyPr wrap="square" rtlCol="0">
            <a:spAutoFit/>
          </a:bodyPr>
          <a:lstStyle/>
          <a:p>
            <a:r>
              <a:rPr lang="pl-PL" sz="1600" dirty="0" err="1"/>
              <a:t>Inflorescence</a:t>
            </a:r>
            <a:r>
              <a:rPr lang="pl-PL" sz="1600" dirty="0"/>
              <a:t> </a:t>
            </a:r>
            <a:r>
              <a:rPr lang="pl-PL" sz="1600" dirty="0" err="1"/>
              <a:t>formation</a:t>
            </a:r>
            <a:endParaRPr lang="pl-PL" sz="1600" dirty="0"/>
          </a:p>
        </p:txBody>
      </p:sp>
      <p:sp>
        <p:nvSpPr>
          <p:cNvPr id="53" name="pole tekstowe 52">
            <a:extLst>
              <a:ext uri="{FF2B5EF4-FFF2-40B4-BE49-F238E27FC236}">
                <a16:creationId xmlns:a16="http://schemas.microsoft.com/office/drawing/2014/main" id="{4859131A-B6F4-A98E-8AC9-6F6A17E3FEE9}"/>
              </a:ext>
            </a:extLst>
          </p:cNvPr>
          <p:cNvSpPr txBox="1"/>
          <p:nvPr/>
        </p:nvSpPr>
        <p:spPr>
          <a:xfrm>
            <a:off x="8095207" y="6515004"/>
            <a:ext cx="1229007" cy="338554"/>
          </a:xfrm>
          <a:prstGeom prst="rect">
            <a:avLst/>
          </a:prstGeom>
          <a:solidFill>
            <a:schemeClr val="bg1"/>
          </a:solidFill>
        </p:spPr>
        <p:txBody>
          <a:bodyPr wrap="square" rtlCol="0">
            <a:spAutoFit/>
          </a:bodyPr>
          <a:lstStyle/>
          <a:p>
            <a:r>
              <a:rPr lang="pl-PL" sz="1600" dirty="0" err="1"/>
              <a:t>blooming</a:t>
            </a:r>
            <a:endParaRPr lang="pl-PL" sz="1600" dirty="0"/>
          </a:p>
        </p:txBody>
      </p:sp>
      <p:sp>
        <p:nvSpPr>
          <p:cNvPr id="54" name="pole tekstowe 53">
            <a:extLst>
              <a:ext uri="{FF2B5EF4-FFF2-40B4-BE49-F238E27FC236}">
                <a16:creationId xmlns:a16="http://schemas.microsoft.com/office/drawing/2014/main" id="{4E581EC4-B267-7F51-EEF7-3A19D8455066}"/>
              </a:ext>
            </a:extLst>
          </p:cNvPr>
          <p:cNvSpPr txBox="1"/>
          <p:nvPr/>
        </p:nvSpPr>
        <p:spPr>
          <a:xfrm>
            <a:off x="10378124" y="6520448"/>
            <a:ext cx="1390028" cy="338554"/>
          </a:xfrm>
          <a:prstGeom prst="rect">
            <a:avLst/>
          </a:prstGeom>
          <a:solidFill>
            <a:schemeClr val="bg1"/>
          </a:solidFill>
        </p:spPr>
        <p:txBody>
          <a:bodyPr wrap="square" rtlCol="0">
            <a:spAutoFit/>
          </a:bodyPr>
          <a:lstStyle/>
          <a:p>
            <a:r>
              <a:rPr lang="pl-PL" sz="1600" dirty="0" err="1"/>
              <a:t>maturation</a:t>
            </a:r>
            <a:endParaRPr lang="pl-PL" sz="1600" dirty="0"/>
          </a:p>
        </p:txBody>
      </p:sp>
    </p:spTree>
    <p:extLst>
      <p:ext uri="{BB962C8B-B14F-4D97-AF65-F5344CB8AC3E}">
        <p14:creationId xmlns:p14="http://schemas.microsoft.com/office/powerpoint/2010/main" val="2615518389"/>
      </p:ext>
    </p:extLst>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GW_PPT_2019_wzor nowy ENG.pptx" id="{1EA5EB70-95D5-4CAC-AEA4-A9028092AD63}" vid="{EC34E96C-5A15-47C0-99C0-A78796DA7D4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A24738797D4D44E9EA684BDE1984A18" ma:contentTypeVersion="9" ma:contentTypeDescription="Utwórz nowy dokument." ma:contentTypeScope="" ma:versionID="554fff7b1859d9e873ef0e915b584e63">
  <xsd:schema xmlns:xsd="http://www.w3.org/2001/XMLSchema" xmlns:xs="http://www.w3.org/2001/XMLSchema" xmlns:p="http://schemas.microsoft.com/office/2006/metadata/properties" xmlns:ns2="2beb36ae-eaf7-41d1-8e8c-dc3fcb9ac62b" xmlns:ns3="bd6eb1d7-97d1-4fc7-90cf-d96c0c392f1e" targetNamespace="http://schemas.microsoft.com/office/2006/metadata/properties" ma:root="true" ma:fieldsID="4fd54b61366ddd4cccaabf5b4c16f2d2" ns2:_="" ns3:_="">
    <xsd:import namespace="2beb36ae-eaf7-41d1-8e8c-dc3fcb9ac62b"/>
    <xsd:import namespace="bd6eb1d7-97d1-4fc7-90cf-d96c0c392f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b36ae-eaf7-41d1-8e8c-dc3fcb9ac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6eb1d7-97d1-4fc7-90cf-d96c0c392f1e" elementFormDefault="qualified">
    <xsd:import namespace="http://schemas.microsoft.com/office/2006/documentManagement/types"/>
    <xsd:import namespace="http://schemas.microsoft.com/office/infopath/2007/PartnerControls"/>
    <xsd:element name="SharedWithUsers" ma:index="15"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5576D4-ED21-41F8-BC01-F43E4F2E2C41}">
  <ds:schemaRefs>
    <ds:schemaRef ds:uri="http://schemas.microsoft.com/sharepoint/v3/contenttype/forms"/>
  </ds:schemaRefs>
</ds:datastoreItem>
</file>

<file path=customXml/itemProps2.xml><?xml version="1.0" encoding="utf-8"?>
<ds:datastoreItem xmlns:ds="http://schemas.openxmlformats.org/officeDocument/2006/customXml" ds:itemID="{EBA440BB-C114-4E58-941B-19AC8AF3910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488865D-5056-4564-9A0B-A651CAC27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b36ae-eaf7-41d1-8e8c-dc3fcb9ac62b"/>
    <ds:schemaRef ds:uri="bd6eb1d7-97d1-4fc7-90cf-d96c0c39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IMGW_PPT_2019_SZABLON_EN</Template>
  <TotalTime>16828</TotalTime>
  <Words>1393</Words>
  <Application>Microsoft Office PowerPoint</Application>
  <PresentationFormat>Panoramiczny</PresentationFormat>
  <Paragraphs>257</Paragraphs>
  <Slides>24</Slides>
  <Notes>20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Arial</vt:lpstr>
      <vt:lpstr>Calibri</vt:lpstr>
      <vt:lpstr>Calibri Light</vt:lpstr>
      <vt:lpstr>FrutigerLTStd-Cn</vt:lpstr>
      <vt:lpstr>Symbol</vt:lpstr>
      <vt:lpstr>Wingdings</vt:lpstr>
      <vt:lpstr>Motyw pakietu Office</vt:lpstr>
      <vt:lpstr>DROUGHT HAZARD ASSESSMENTS AS BASE FOR DROUGHT RISK REDUCTION   part 2  Wiwiana SZALIŃSKA, Tamara TOKARCZYK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  </vt:lpstr>
    </vt:vector>
  </TitlesOfParts>
  <Manager>IMGW</Manager>
  <Company>IMGW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 WPISZ TUTAJ / Arial</dc:title>
  <dc:subject>IMGW</dc:subject>
  <dc:creator>IMGW</dc:creator>
  <cp:keywords>IMGW PPT</cp:keywords>
  <dc:description>V2 = 2021</dc:description>
  <cp:lastModifiedBy>Tamara Tokarczyk</cp:lastModifiedBy>
  <cp:revision>145</cp:revision>
  <dcterms:created xsi:type="dcterms:W3CDTF">2019-09-17T05:43:07Z</dcterms:created>
  <dcterms:modified xsi:type="dcterms:W3CDTF">2023-06-02T13:48:03Z</dcterms:modified>
  <cp:category>IMGW</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0x0101007A24738797D4D44E9EA684BDE1984A18</vt:lpwstr>
  </property>
</Properties>
</file>