
<file path=[Content_Types].xml><?xml version="1.0" encoding="utf-8"?>
<Types xmlns="http://schemas.openxmlformats.org/package/2006/content-types">
  <Default Extension="jpeg" ContentType="image/jpeg"/>
  <Default Extension="jpg" ContentType="image/pn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image17.jpg" ContentType="image/jpeg"/>
  <Override PartName="/ppt/notesSlides/notesSlide2.xml" ContentType="application/vnd.openxmlformats-officedocument.presentationml.notesSlide+xml"/>
  <Override PartName="/ppt/media/image21.jpg" ContentType="image/jpeg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0"/>
  </p:notesMasterIdLst>
  <p:sldIdLst>
    <p:sldId id="256" r:id="rId2"/>
    <p:sldId id="279" r:id="rId3"/>
    <p:sldId id="258" r:id="rId4"/>
    <p:sldId id="257" r:id="rId5"/>
    <p:sldId id="278" r:id="rId6"/>
    <p:sldId id="259" r:id="rId7"/>
    <p:sldId id="260" r:id="rId8"/>
    <p:sldId id="264" r:id="rId9"/>
    <p:sldId id="281" r:id="rId10"/>
    <p:sldId id="266" r:id="rId11"/>
    <p:sldId id="268" r:id="rId12"/>
    <p:sldId id="270" r:id="rId13"/>
    <p:sldId id="282" r:id="rId14"/>
    <p:sldId id="261" r:id="rId15"/>
    <p:sldId id="274" r:id="rId16"/>
    <p:sldId id="276" r:id="rId17"/>
    <p:sldId id="262" r:id="rId18"/>
    <p:sldId id="277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D:\ErashtRSTUDIO\Monthly_Meghri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Sheet2!$C$2</c:f>
              <c:strCache>
                <c:ptCount val="1"/>
                <c:pt idx="0">
                  <c:v>Hargreaves</c:v>
                </c:pt>
              </c:strCache>
            </c:strRef>
          </c:tx>
          <c:spPr>
            <a:solidFill>
              <a:srgbClr val="FF0000"/>
            </a:solidFill>
            <a:ln>
              <a:solidFill>
                <a:srgbClr val="FF0000"/>
              </a:solidFill>
            </a:ln>
            <a:effectLst/>
          </c:spPr>
          <c:invertIfNegative val="0"/>
          <c:cat>
            <c:strRef>
              <c:f>Sheet2!$B$5:$B$13</c:f>
              <c:strCache>
                <c:ptCount val="9"/>
                <c:pt idx="0">
                  <c:v>March</c:v>
                </c:pt>
                <c:pt idx="1">
                  <c:v>April</c:v>
                </c:pt>
                <c:pt idx="2">
                  <c:v>May</c:v>
                </c:pt>
                <c:pt idx="3">
                  <c:v>June</c:v>
                </c:pt>
                <c:pt idx="4">
                  <c:v>July</c:v>
                </c:pt>
                <c:pt idx="5">
                  <c:v>August</c:v>
                </c:pt>
                <c:pt idx="6">
                  <c:v>September</c:v>
                </c:pt>
                <c:pt idx="7">
                  <c:v>October</c:v>
                </c:pt>
                <c:pt idx="8">
                  <c:v>November</c:v>
                </c:pt>
              </c:strCache>
            </c:strRef>
          </c:cat>
          <c:val>
            <c:numRef>
              <c:f>Sheet2!$C$5:$C$13</c:f>
              <c:numCache>
                <c:formatCode>General</c:formatCode>
                <c:ptCount val="9"/>
                <c:pt idx="0">
                  <c:v>69.624232256707529</c:v>
                </c:pt>
                <c:pt idx="1">
                  <c:v>114.61758814079762</c:v>
                </c:pt>
                <c:pt idx="2">
                  <c:v>155.97633250961485</c:v>
                </c:pt>
                <c:pt idx="3">
                  <c:v>177.79352673492826</c:v>
                </c:pt>
                <c:pt idx="4">
                  <c:v>180.87557703946024</c:v>
                </c:pt>
                <c:pt idx="5">
                  <c:v>162.71741443494366</c:v>
                </c:pt>
                <c:pt idx="6">
                  <c:v>123.27259375626878</c:v>
                </c:pt>
                <c:pt idx="7">
                  <c:v>80.95043054910542</c:v>
                </c:pt>
                <c:pt idx="8">
                  <c:v>39.196552422699526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DBE-4A97-A26B-45EC96328F0C}"/>
            </c:ext>
          </c:extLst>
        </c:ser>
        <c:ser>
          <c:idx val="1"/>
          <c:order val="1"/>
          <c:tx>
            <c:strRef>
              <c:f>Sheet2!$D$2</c:f>
              <c:strCache>
                <c:ptCount val="1"/>
                <c:pt idx="0">
                  <c:v>Penman-Montieth</c:v>
                </c:pt>
              </c:strCache>
            </c:strRef>
          </c:tx>
          <c:spPr>
            <a:solidFill>
              <a:srgbClr val="00B0F0"/>
            </a:solidFill>
            <a:ln>
              <a:solidFill>
                <a:srgbClr val="00B0F0"/>
              </a:solidFill>
            </a:ln>
            <a:effectLst/>
          </c:spPr>
          <c:invertIfNegative val="0"/>
          <c:cat>
            <c:strRef>
              <c:f>Sheet2!$B$5:$B$13</c:f>
              <c:strCache>
                <c:ptCount val="9"/>
                <c:pt idx="0">
                  <c:v>March</c:v>
                </c:pt>
                <c:pt idx="1">
                  <c:v>April</c:v>
                </c:pt>
                <c:pt idx="2">
                  <c:v>May</c:v>
                </c:pt>
                <c:pt idx="3">
                  <c:v>June</c:v>
                </c:pt>
                <c:pt idx="4">
                  <c:v>July</c:v>
                </c:pt>
                <c:pt idx="5">
                  <c:v>August</c:v>
                </c:pt>
                <c:pt idx="6">
                  <c:v>September</c:v>
                </c:pt>
                <c:pt idx="7">
                  <c:v>October</c:v>
                </c:pt>
                <c:pt idx="8">
                  <c:v>November</c:v>
                </c:pt>
              </c:strCache>
            </c:strRef>
          </c:cat>
          <c:val>
            <c:numRef>
              <c:f>Sheet2!$D$5:$D$13</c:f>
              <c:numCache>
                <c:formatCode>General</c:formatCode>
                <c:ptCount val="9"/>
                <c:pt idx="0">
                  <c:v>67.883441937293696</c:v>
                </c:pt>
                <c:pt idx="1">
                  <c:v>111.00179986781184</c:v>
                </c:pt>
                <c:pt idx="2">
                  <c:v>152.93649344329407</c:v>
                </c:pt>
                <c:pt idx="3">
                  <c:v>192.41413056882078</c:v>
                </c:pt>
                <c:pt idx="4">
                  <c:v>207.59834121408184</c:v>
                </c:pt>
                <c:pt idx="5">
                  <c:v>187.34147040114527</c:v>
                </c:pt>
                <c:pt idx="6">
                  <c:v>137.79708211845028</c:v>
                </c:pt>
                <c:pt idx="7">
                  <c:v>81.53490480936442</c:v>
                </c:pt>
                <c:pt idx="8">
                  <c:v>38.665308339443705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DBE-4A97-A26B-45EC96328F0C}"/>
            </c:ext>
          </c:extLst>
        </c:ser>
        <c:ser>
          <c:idx val="2"/>
          <c:order val="2"/>
          <c:tx>
            <c:strRef>
              <c:f>Sheet2!$E$2</c:f>
              <c:strCache>
                <c:ptCount val="1"/>
                <c:pt idx="0">
                  <c:v>Mkhitaryan</c:v>
                </c:pt>
              </c:strCache>
            </c:strRef>
          </c:tx>
          <c:spPr>
            <a:solidFill>
              <a:srgbClr val="FFC000"/>
            </a:solidFill>
            <a:ln>
              <a:solidFill>
                <a:srgbClr val="FFC000"/>
              </a:solidFill>
            </a:ln>
            <a:effectLst/>
          </c:spPr>
          <c:invertIfNegative val="0"/>
          <c:cat>
            <c:strRef>
              <c:f>Sheet2!$B$5:$B$13</c:f>
              <c:strCache>
                <c:ptCount val="9"/>
                <c:pt idx="0">
                  <c:v>March</c:v>
                </c:pt>
                <c:pt idx="1">
                  <c:v>April</c:v>
                </c:pt>
                <c:pt idx="2">
                  <c:v>May</c:v>
                </c:pt>
                <c:pt idx="3">
                  <c:v>June</c:v>
                </c:pt>
                <c:pt idx="4">
                  <c:v>July</c:v>
                </c:pt>
                <c:pt idx="5">
                  <c:v>August</c:v>
                </c:pt>
                <c:pt idx="6">
                  <c:v>September</c:v>
                </c:pt>
                <c:pt idx="7">
                  <c:v>October</c:v>
                </c:pt>
                <c:pt idx="8">
                  <c:v>November</c:v>
                </c:pt>
              </c:strCache>
            </c:strRef>
          </c:cat>
          <c:val>
            <c:numRef>
              <c:f>Sheet2!$E$5:$E$13</c:f>
              <c:numCache>
                <c:formatCode>General</c:formatCode>
                <c:ptCount val="9"/>
                <c:pt idx="0">
                  <c:v>69</c:v>
                </c:pt>
                <c:pt idx="1">
                  <c:v>115</c:v>
                </c:pt>
                <c:pt idx="2">
                  <c:v>155</c:v>
                </c:pt>
                <c:pt idx="3">
                  <c:v>184</c:v>
                </c:pt>
                <c:pt idx="4">
                  <c:v>191</c:v>
                </c:pt>
                <c:pt idx="5">
                  <c:v>171</c:v>
                </c:pt>
                <c:pt idx="6">
                  <c:v>115</c:v>
                </c:pt>
                <c:pt idx="7">
                  <c:v>67</c:v>
                </c:pt>
                <c:pt idx="8">
                  <c:v>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DBE-4A97-A26B-45EC96328F0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900022928"/>
        <c:axId val="900029168"/>
      </c:barChart>
      <c:catAx>
        <c:axId val="9000229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00029168"/>
        <c:crosses val="autoZero"/>
        <c:auto val="1"/>
        <c:lblAlgn val="ctr"/>
        <c:lblOffset val="100"/>
        <c:noMultiLvlLbl val="0"/>
      </c:catAx>
      <c:valAx>
        <c:axId val="9000291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000229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2CCF4-4DB6-4CEA-83ED-E87ECB27F88A}" type="datetimeFigureOut">
              <a:rPr lang="en-US" smtClean="0"/>
              <a:t>08/04/2023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0CFDD8-0B7B-450C-B466-994F2CBD4A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0339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0CFDD8-0B7B-450C-B466-994F2CBD4A3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4887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3FF0B9-B838-4C82-85B9-9CC5AC6A0B0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50851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3FF0B9-B838-4C82-85B9-9CC5AC6A0B0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7943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A4D96C83-6695-41A1-AF9E-BC6B4285CD18}" type="datetimeFigureOut">
              <a:rPr lang="en-US" smtClean="0"/>
              <a:t>08/04/2023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C0F96C38-2FF9-434A-A1A8-E023FD785DBE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24562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96C83-6695-41A1-AF9E-BC6B4285CD18}" type="datetimeFigureOut">
              <a:rPr lang="en-US" smtClean="0"/>
              <a:t>08/04/2023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96C38-2FF9-434A-A1A8-E023FD785D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8964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96C83-6695-41A1-AF9E-BC6B4285CD18}" type="datetimeFigureOut">
              <a:rPr lang="en-US" smtClean="0"/>
              <a:t>08/04/2023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96C38-2FF9-434A-A1A8-E023FD785D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1924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96C83-6695-41A1-AF9E-BC6B4285CD18}" type="datetimeFigureOut">
              <a:rPr lang="en-US" smtClean="0"/>
              <a:t>08/04/2023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96C38-2FF9-434A-A1A8-E023FD785D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2374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96C83-6695-41A1-AF9E-BC6B4285CD18}" type="datetimeFigureOut">
              <a:rPr lang="en-US" smtClean="0"/>
              <a:t>08/04/2023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96C38-2FF9-434A-A1A8-E023FD785DBE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85908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96C83-6695-41A1-AF9E-BC6B4285CD18}" type="datetimeFigureOut">
              <a:rPr lang="en-US" smtClean="0"/>
              <a:t>08/04/2023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96C38-2FF9-434A-A1A8-E023FD785D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9255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96C83-6695-41A1-AF9E-BC6B4285CD18}" type="datetimeFigureOut">
              <a:rPr lang="en-US" smtClean="0"/>
              <a:t>08/04/2023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96C38-2FF9-434A-A1A8-E023FD785D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0159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96C83-6695-41A1-AF9E-BC6B4285CD18}" type="datetimeFigureOut">
              <a:rPr lang="en-US" smtClean="0"/>
              <a:t>08/04/2023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96C38-2FF9-434A-A1A8-E023FD785D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4499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96C83-6695-41A1-AF9E-BC6B4285CD18}" type="datetimeFigureOut">
              <a:rPr lang="en-US" smtClean="0"/>
              <a:t>08/04/2023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96C38-2FF9-434A-A1A8-E023FD785D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4671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96C83-6695-41A1-AF9E-BC6B4285CD18}" type="datetimeFigureOut">
              <a:rPr lang="en-US" smtClean="0"/>
              <a:t>08/04/2023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96C38-2FF9-434A-A1A8-E023FD785D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17562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96C83-6695-41A1-AF9E-BC6B4285CD18}" type="datetimeFigureOut">
              <a:rPr lang="en-US" smtClean="0"/>
              <a:t>08/04/2023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96C38-2FF9-434A-A1A8-E023FD785D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9484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A4D96C83-6695-41A1-AF9E-BC6B4285CD18}" type="datetimeFigureOut">
              <a:rPr lang="en-US" smtClean="0"/>
              <a:t>08/04/2023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C0F96C38-2FF9-434A-A1A8-E023FD785D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567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BE6F94A-B5EE-46BC-9420-DC42E9851C3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442" t="6861" r="20316" b="25178"/>
          <a:stretch/>
        </p:blipFill>
        <p:spPr>
          <a:xfrm>
            <a:off x="1" y="-62144"/>
            <a:ext cx="12205362" cy="6920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3482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744" y="1264466"/>
            <a:ext cx="5866625" cy="468487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" t="913" r="283" b="17875"/>
          <a:stretch/>
        </p:blipFill>
        <p:spPr>
          <a:xfrm>
            <a:off x="6881091" y="1483679"/>
            <a:ext cx="3500581" cy="4059327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13091" y="5949344"/>
            <a:ext cx="1066290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https://cds.climate.copernicus.eu/cdsapp#!/dataset/reanalysis-era5-single-levels-monthly-means?tab=form</a:t>
            </a:r>
          </a:p>
        </p:txBody>
      </p:sp>
      <p:sp>
        <p:nvSpPr>
          <p:cNvPr id="10" name="Rectangle 9"/>
          <p:cNvSpPr/>
          <p:nvPr/>
        </p:nvSpPr>
        <p:spPr>
          <a:xfrm>
            <a:off x="431563" y="341136"/>
            <a:ext cx="10744437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y-AM" sz="38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Տեղումների շեղումները</a:t>
            </a:r>
            <a:endParaRPr lang="en-US" sz="3800" dirty="0">
              <a:solidFill>
                <a:schemeClr val="accent1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8141351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2" t="1094" r="1179" b="20476"/>
          <a:stretch/>
        </p:blipFill>
        <p:spPr bwMode="auto">
          <a:xfrm>
            <a:off x="4064001" y="1597893"/>
            <a:ext cx="4100943" cy="4535052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870199" y="373930"/>
            <a:ext cx="6800273" cy="1223963"/>
          </a:xfrm>
        </p:spPr>
        <p:txBody>
          <a:bodyPr>
            <a:normAutofit/>
          </a:bodyPr>
          <a:lstStyle/>
          <a:p>
            <a:r>
              <a:rPr lang="hy-AM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Սելյանինովի հիդրոթերմիկ գործակից</a:t>
            </a: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69623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114" t="12155" r="38654" b="8107"/>
          <a:stretch/>
        </p:blipFill>
        <p:spPr>
          <a:xfrm>
            <a:off x="545516" y="1310055"/>
            <a:ext cx="7882257" cy="4826976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45516" y="668215"/>
            <a:ext cx="6800273" cy="518746"/>
          </a:xfrm>
        </p:spPr>
        <p:txBody>
          <a:bodyPr>
            <a:normAutofit/>
          </a:bodyPr>
          <a:lstStyle/>
          <a:p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R script</a:t>
            </a:r>
          </a:p>
        </p:txBody>
      </p:sp>
    </p:spTree>
    <p:extLst>
      <p:ext uri="{BB962C8B-B14F-4D97-AF65-F5344CB8AC3E}">
        <p14:creationId xmlns:p14="http://schemas.microsoft.com/office/powerpoint/2010/main" val="21155018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0" t="8871" r="2460" b="14164"/>
          <a:stretch/>
        </p:blipFill>
        <p:spPr>
          <a:xfrm>
            <a:off x="258618" y="1564775"/>
            <a:ext cx="3803090" cy="4320000"/>
          </a:xfrm>
          <a:prstGeom prst="rect">
            <a:avLst/>
          </a:prstGeom>
        </p:spPr>
      </p:pic>
      <p:pic>
        <p:nvPicPr>
          <p:cNvPr id="7" name="Picture 6"/>
          <p:cNvPicPr>
            <a:picLocks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3" t="9143" r="2836" b="15242"/>
          <a:stretch/>
        </p:blipFill>
        <p:spPr>
          <a:xfrm>
            <a:off x="4061708" y="1564775"/>
            <a:ext cx="3960000" cy="432000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58618" y="318943"/>
            <a:ext cx="6733309" cy="1048039"/>
          </a:xfrm>
        </p:spPr>
        <p:txBody>
          <a:bodyPr>
            <a:normAutofit/>
          </a:bodyPr>
          <a:lstStyle/>
          <a:p>
            <a:pPr algn="ctr"/>
            <a:r>
              <a:rPr lang="hy-AM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Տեղումների ստանդարտացված ինդեքս</a:t>
            </a: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4" t="8603" r="2773" b="13352"/>
          <a:stretch/>
        </p:blipFill>
        <p:spPr>
          <a:xfrm>
            <a:off x="7947378" y="1564775"/>
            <a:ext cx="3960000" cy="4320000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6576290" y="305377"/>
            <a:ext cx="5440219" cy="10480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y-AM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Ստանդարտացված տեղումների</a:t>
            </a:r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-</a:t>
            </a:r>
            <a:r>
              <a:rPr lang="hy-AM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գոլորշացման ինդեքս</a:t>
            </a: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20533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>
            <a:graphicFrameLocks/>
          </p:cNvGraphicFramePr>
          <p:nvPr/>
        </p:nvGraphicFramePr>
        <p:xfrm>
          <a:off x="1317514" y="1224139"/>
          <a:ext cx="9849250" cy="52690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Rectangle 4"/>
          <p:cNvSpPr/>
          <p:nvPr/>
        </p:nvSpPr>
        <p:spPr>
          <a:xfrm>
            <a:off x="4320398" y="501134"/>
            <a:ext cx="3679212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y-AM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Գոլորշունակություն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15164485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1737D1-D4DF-45C3-B74F-458FC84E58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800" dirty="0"/>
              <a:t>NDVI.</a:t>
            </a:r>
            <a:r>
              <a:rPr lang="hy-AM" sz="3800" dirty="0"/>
              <a:t>Բուսականության նորմալացված տարբերության ինդեքս (</a:t>
            </a:r>
            <a:r>
              <a:rPr lang="en-US" sz="3800" dirty="0"/>
              <a:t>NDVI)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078E444-45FD-41D6-96F9-FE8ECE1F77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6411" t="30250" r="36550" b="14953"/>
          <a:stretch/>
        </p:blipFill>
        <p:spPr>
          <a:xfrm>
            <a:off x="6995604" y="1699130"/>
            <a:ext cx="4136994" cy="4715932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FC3B526-9FCB-4E59-A59C-0C8718E1F5D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665" t="7767" r="65922" b="75016"/>
          <a:stretch/>
        </p:blipFill>
        <p:spPr>
          <a:xfrm>
            <a:off x="1143000" y="2982898"/>
            <a:ext cx="5637521" cy="2148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222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7DEFEE-F72E-49C1-BDA5-94AEF34ED2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198" y="272249"/>
            <a:ext cx="10589581" cy="1165934"/>
          </a:xfrm>
        </p:spPr>
        <p:txBody>
          <a:bodyPr>
            <a:noAutofit/>
          </a:bodyPr>
          <a:lstStyle/>
          <a:p>
            <a:pPr algn="ctr"/>
            <a:r>
              <a:rPr lang="hy-AM" sz="3600" b="1" dirty="0">
                <a:latin typeface="Sylfaen" panose="010A0502050306030303" pitchFamily="18" charset="0"/>
              </a:rPr>
              <a:t>Բուսականության վիճակի ինդեքս (</a:t>
            </a:r>
            <a:r>
              <a:rPr lang="en-US" sz="3600" b="1" dirty="0">
                <a:latin typeface="Sylfaen" panose="010A0502050306030303" pitchFamily="18" charset="0"/>
              </a:rPr>
              <a:t>VCI)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9E83F6E-1DB9-4E43-BD54-829F52C7F0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8617" y="1150968"/>
            <a:ext cx="4931891" cy="5207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6762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AB5134-926F-4DFF-B973-EC1C369DE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85313"/>
            <a:ext cx="11496583" cy="1356360"/>
          </a:xfrm>
        </p:spPr>
        <p:txBody>
          <a:bodyPr>
            <a:normAutofit/>
          </a:bodyPr>
          <a:lstStyle/>
          <a:p>
            <a:pPr algn="ctr"/>
            <a:r>
              <a:rPr lang="hy-AM" sz="3600" b="1" dirty="0">
                <a:latin typeface="Sylfaen" panose="010A0502050306030303" pitchFamily="18" charset="0"/>
              </a:rPr>
              <a:t>Գյուղատնտեսական սթրեսի ինդեքս(</a:t>
            </a:r>
            <a:r>
              <a:rPr lang="en-US" sz="3600" b="1" dirty="0">
                <a:latin typeface="Sylfaen" panose="010A0502050306030303" pitchFamily="18" charset="0"/>
              </a:rPr>
              <a:t>ASI) </a:t>
            </a:r>
            <a:br>
              <a:rPr lang="en-US" sz="3600" b="1" dirty="0">
                <a:latin typeface="Sylfaen" panose="010A0502050306030303" pitchFamily="18" charset="0"/>
              </a:rPr>
            </a:br>
            <a:endParaRPr lang="en-US" sz="3600" b="1" dirty="0">
              <a:latin typeface="Sylfaen" panose="010A0502050306030303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799EE88-AB9F-434D-B2D6-E5BC50E0445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054" t="27832" r="29806" b="37734"/>
          <a:stretch/>
        </p:blipFill>
        <p:spPr>
          <a:xfrm>
            <a:off x="1571347" y="1841673"/>
            <a:ext cx="8089526" cy="3808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3184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8E92C2-09D6-40FA-9552-A1D1EB5AB6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y-AM" sz="3800" dirty="0"/>
              <a:t>Շնորհակալություն ուշադրության համար </a:t>
            </a:r>
            <a:endParaRPr lang="en-US" sz="3800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D8D103F-9483-4390-BE60-601A61BBB3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51902" y="1925945"/>
            <a:ext cx="6664959" cy="4170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3110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5810F8E-81E1-4372-8A15-323BB315759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151" t="11324" r="19830" b="4354"/>
          <a:stretch/>
        </p:blipFill>
        <p:spPr>
          <a:xfrm>
            <a:off x="7717655" y="410865"/>
            <a:ext cx="4042124" cy="308304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5D3E7A3-3E33-4EA2-A765-2D66EB4C6AD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255" t="8544" r="20255" b="-3172"/>
          <a:stretch/>
        </p:blipFill>
        <p:spPr>
          <a:xfrm>
            <a:off x="7636275" y="3790765"/>
            <a:ext cx="2968884" cy="265637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41835AC-7DEA-4247-8680-F4FA20420C1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602" t="7480" r="19685" b="4696"/>
          <a:stretch/>
        </p:blipFill>
        <p:spPr>
          <a:xfrm>
            <a:off x="636930" y="816747"/>
            <a:ext cx="6446293" cy="5008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3211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9D2D30-0BA4-445C-BDF1-3EC2AA9D14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23782"/>
            <a:ext cx="9690717" cy="882820"/>
          </a:xfrm>
        </p:spPr>
        <p:txBody>
          <a:bodyPr>
            <a:normAutofit/>
          </a:bodyPr>
          <a:lstStyle/>
          <a:p>
            <a:r>
              <a:rPr lang="hy-AM" sz="2800" dirty="0"/>
              <a:t>Ուսումնական այց Սլովենիայի մայրաքաղաք Լյուբլյանայում</a:t>
            </a:r>
            <a:endParaRPr lang="en-US" sz="2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B8154C-236E-4AE2-8DBA-86AE30BC6B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0861" y="1571348"/>
            <a:ext cx="10090211" cy="4261281"/>
          </a:xfrm>
        </p:spPr>
        <p:txBody>
          <a:bodyPr>
            <a:normAutofit fontScale="85000" lnSpcReduction="20000"/>
          </a:bodyPr>
          <a:lstStyle/>
          <a:p>
            <a:r>
              <a:rPr lang="hy-AM" i="1" dirty="0"/>
              <a:t>Նպատակը՝</a:t>
            </a:r>
          </a:p>
          <a:p>
            <a:r>
              <a:rPr lang="hy-AM" dirty="0"/>
              <a:t> Ուսումնասիրել Հարավ-եվրոպական տարածաշրջանային կենտրոնի երաշտի տեղեկագրի օրինակը։</a:t>
            </a:r>
          </a:p>
          <a:p>
            <a:r>
              <a:rPr lang="hy-AM" dirty="0"/>
              <a:t>Սովորել երաշտի գնահատման որոշ ինդեքսների (</a:t>
            </a:r>
            <a:r>
              <a:rPr lang="en-US" dirty="0"/>
              <a:t>SPI </a:t>
            </a:r>
            <a:r>
              <a:rPr lang="hy-AM" dirty="0"/>
              <a:t>և </a:t>
            </a:r>
            <a:r>
              <a:rPr lang="en-US" dirty="0"/>
              <a:t>SPEI) </a:t>
            </a:r>
            <a:r>
              <a:rPr lang="hy-AM" dirty="0"/>
              <a:t>հաշվարկային մեթոդները, </a:t>
            </a:r>
            <a:r>
              <a:rPr lang="en-US" dirty="0"/>
              <a:t>R script</a:t>
            </a:r>
            <a:r>
              <a:rPr lang="hy-AM" dirty="0"/>
              <a:t> ծրագրային փաթեթի կիրառությամբ, օգտագործելով ՀՀ օդերևութաբանական կայաններից ստացված տվյալները։</a:t>
            </a:r>
          </a:p>
          <a:p>
            <a:r>
              <a:rPr lang="hy-AM" dirty="0"/>
              <a:t>Սովորել </a:t>
            </a:r>
            <a:r>
              <a:rPr lang="en-US" dirty="0"/>
              <a:t>NDVI </a:t>
            </a:r>
            <a:r>
              <a:rPr lang="hy-AM" dirty="0"/>
              <a:t>արդյունքների վիզուալիզացիան՝ </a:t>
            </a:r>
            <a:r>
              <a:rPr lang="en-US" dirty="0"/>
              <a:t>Q GIS </a:t>
            </a:r>
            <a:r>
              <a:rPr lang="hy-AM" dirty="0"/>
              <a:t>ծրագրով։</a:t>
            </a:r>
          </a:p>
          <a:p>
            <a:r>
              <a:rPr lang="hy-AM" dirty="0"/>
              <a:t>Ստացված արդյունքներն ինտեգրել Հայաստանի երաշտի ամսական տեղեկագրում:</a:t>
            </a:r>
          </a:p>
          <a:p>
            <a:pPr marL="45720" indent="0">
              <a:buNone/>
            </a:pPr>
            <a:r>
              <a:rPr lang="hy-AM" i="1" dirty="0"/>
              <a:t>Խնդիրները՝</a:t>
            </a:r>
          </a:p>
          <a:p>
            <a:pPr marL="342900" indent="-342900"/>
            <a:r>
              <a:rPr lang="hy-AM" dirty="0"/>
              <a:t>ծանոթանալ երաշտի մոնիթորինգի եվրոպական փորձին, հարստացնել արդեն գոյություն ունեցող տեղեկագիրը</a:t>
            </a:r>
          </a:p>
          <a:p>
            <a:pPr marL="342900" indent="-342900"/>
            <a:r>
              <a:rPr lang="hy-AM" dirty="0"/>
              <a:t>սովորել երաշտի որոշ ինդեքսների </a:t>
            </a:r>
            <a:r>
              <a:rPr lang="en-US" dirty="0"/>
              <a:t>( SPI, SPEI SWB. NDVI </a:t>
            </a:r>
            <a:r>
              <a:rPr lang="ru-RU" dirty="0"/>
              <a:t>)</a:t>
            </a:r>
            <a:r>
              <a:rPr lang="hy-AM" dirty="0"/>
              <a:t> հաշվարկումն ու գնահատումը։ </a:t>
            </a:r>
          </a:p>
          <a:p>
            <a:pPr marL="0" indent="0">
              <a:buNone/>
            </a:pPr>
            <a:endParaRPr lang="hy-AM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2763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D3B641-2205-4D43-8690-D352F2C9F7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y-AM" sz="3800" dirty="0"/>
              <a:t>Ուսումնական այց․</a:t>
            </a:r>
            <a:br>
              <a:rPr lang="hy-AM" sz="3800" dirty="0"/>
            </a:br>
            <a:r>
              <a:rPr lang="hy-AM" sz="3800" dirty="0"/>
              <a:t> </a:t>
            </a:r>
            <a:endParaRPr lang="en-US" sz="3800" dirty="0"/>
          </a:p>
        </p:txBody>
      </p:sp>
      <p:pic>
        <p:nvPicPr>
          <p:cNvPr id="4" name="Рисунок 1">
            <a:extLst>
              <a:ext uri="{FF2B5EF4-FFF2-40B4-BE49-F238E27FC236}">
                <a16:creationId xmlns:a16="http://schemas.microsoft.com/office/drawing/2014/main" id="{1EDFC8C7-FD7E-4755-A25D-C9685888F229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943" y="2135957"/>
            <a:ext cx="3039764" cy="378999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7B08761-4962-47AD-A776-222AF18BA74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971" t="19288" r="20340" b="8889"/>
          <a:stretch/>
        </p:blipFill>
        <p:spPr>
          <a:xfrm>
            <a:off x="4162127" y="2405849"/>
            <a:ext cx="4035775" cy="352814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9859655-4CA2-4352-94B5-6FC1EC9E27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798967" y="2206627"/>
            <a:ext cx="4443025" cy="3332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1688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13">
            <a:extLst>
              <a:ext uri="{FF2B5EF4-FFF2-40B4-BE49-F238E27FC236}">
                <a16:creationId xmlns:a16="http://schemas.microsoft.com/office/drawing/2014/main" id="{3B4EC5C4-EE92-4051-937F-F64E003D78A4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369" y="621344"/>
            <a:ext cx="2838531" cy="249240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12DFD79-8FEB-44E9-A33F-8EE4C6AE64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13556" y="427920"/>
            <a:ext cx="2523478" cy="2621987"/>
          </a:xfrm>
          <a:prstGeom prst="rect">
            <a:avLst/>
          </a:prstGeom>
        </p:spPr>
      </p:pic>
      <p:pic>
        <p:nvPicPr>
          <p:cNvPr id="15" name="Рисунок 19">
            <a:extLst>
              <a:ext uri="{FF2B5EF4-FFF2-40B4-BE49-F238E27FC236}">
                <a16:creationId xmlns:a16="http://schemas.microsoft.com/office/drawing/2014/main" id="{8FA7DC78-595E-4CBC-A616-7FB6D25174C9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846" y="3671656"/>
            <a:ext cx="2838531" cy="2385873"/>
          </a:xfrm>
          <a:prstGeom prst="rect">
            <a:avLst/>
          </a:prstGeom>
        </p:spPr>
      </p:pic>
      <p:pic>
        <p:nvPicPr>
          <p:cNvPr id="16" name="Рисунок 21">
            <a:extLst>
              <a:ext uri="{FF2B5EF4-FFF2-40B4-BE49-F238E27FC236}">
                <a16:creationId xmlns:a16="http://schemas.microsoft.com/office/drawing/2014/main" id="{DCA22180-C719-422E-A4BB-08CA55FD7C53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2296" y="3671656"/>
            <a:ext cx="2945998" cy="2388093"/>
          </a:xfrm>
          <a:prstGeom prst="rect">
            <a:avLst/>
          </a:prstGeom>
          <a:noFill/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E70EBB7-5E2E-4AEC-B5E6-407337A1514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9523" y="492710"/>
            <a:ext cx="3209186" cy="240689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50FBE98-786F-4D60-A289-807B0EA3F2E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2710" y="3113750"/>
            <a:ext cx="2945999" cy="2945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3974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9D2340-A348-4769-8D55-AC57395B74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8208" y="395709"/>
            <a:ext cx="9875520" cy="1356360"/>
          </a:xfrm>
        </p:spPr>
        <p:txBody>
          <a:bodyPr>
            <a:normAutofit/>
          </a:bodyPr>
          <a:lstStyle/>
          <a:p>
            <a:r>
              <a:rPr lang="hy-AM" sz="3800" dirty="0"/>
              <a:t>Երաշտի տեղեկագիրն առաջ՝ </a:t>
            </a:r>
            <a:endParaRPr lang="en-US" sz="3800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1FAF23E-A902-447C-B82A-3592D22036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6996" t="15442" r="6573" b="4543"/>
          <a:stretch/>
        </p:blipFill>
        <p:spPr>
          <a:xfrm>
            <a:off x="1624613" y="1752069"/>
            <a:ext cx="8176981" cy="4258113"/>
          </a:xfrm>
        </p:spPr>
      </p:pic>
    </p:spTree>
    <p:extLst>
      <p:ext uri="{BB962C8B-B14F-4D97-AF65-F5344CB8AC3E}">
        <p14:creationId xmlns:p14="http://schemas.microsoft.com/office/powerpoint/2010/main" val="4937268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D63FC0-83FE-4669-9BF2-5B10AC61B0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y-AM" sz="3800" dirty="0"/>
              <a:t>Երաշտի տեղեկագիրն ուսումնական այցից հետո՝</a:t>
            </a:r>
            <a:endParaRPr lang="en-US" sz="3800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FD66DE4-D293-4D4B-9E42-C74E946A20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8233" t="15744" r="6202" b="5340"/>
          <a:stretch/>
        </p:blipFill>
        <p:spPr>
          <a:xfrm>
            <a:off x="2885243" y="1965960"/>
            <a:ext cx="7966671" cy="4132999"/>
          </a:xfrm>
        </p:spPr>
      </p:pic>
    </p:spTree>
    <p:extLst>
      <p:ext uri="{BB962C8B-B14F-4D97-AF65-F5344CB8AC3E}">
        <p14:creationId xmlns:p14="http://schemas.microsoft.com/office/powerpoint/2010/main" val="749043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447" y="2317072"/>
            <a:ext cx="5790553" cy="369576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" t="673" r="664" b="17576"/>
          <a:stretch/>
        </p:blipFill>
        <p:spPr>
          <a:xfrm>
            <a:off x="7103110" y="2317072"/>
            <a:ext cx="2978698" cy="3483756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18534" y="6151340"/>
            <a:ext cx="1066290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https://cds.climate.copernicus.eu/cdsapp#!/dataset/reanalysis-era5-single-levels-monthly-means?tab=form</a:t>
            </a:r>
          </a:p>
        </p:txBody>
      </p:sp>
      <p:sp>
        <p:nvSpPr>
          <p:cNvPr id="11" name="Rectangle 10"/>
          <p:cNvSpPr/>
          <p:nvPr/>
        </p:nvSpPr>
        <p:spPr>
          <a:xfrm>
            <a:off x="918007" y="1559918"/>
            <a:ext cx="10744437" cy="6186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</a:pPr>
            <a:r>
              <a:rPr lang="hy-AM" sz="38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Ջերմաստիճանի շեղումները</a:t>
            </a:r>
            <a:endParaRPr lang="en-US" sz="3800" dirty="0">
              <a:solidFill>
                <a:schemeClr val="accent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DA49518-15C7-4465-A10D-DC108FC162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160" y="319265"/>
            <a:ext cx="9875520" cy="1356360"/>
          </a:xfrm>
        </p:spPr>
        <p:txBody>
          <a:bodyPr>
            <a:normAutofit/>
          </a:bodyPr>
          <a:lstStyle/>
          <a:p>
            <a:r>
              <a:rPr lang="hy-AM" sz="3800" dirty="0"/>
              <a:t>Երաշտի տեղեկագրի բովանդակությունը՝ </a:t>
            </a:r>
            <a:endParaRPr lang="en-US" sz="3800" dirty="0"/>
          </a:p>
        </p:txBody>
      </p:sp>
    </p:spTree>
    <p:extLst>
      <p:ext uri="{BB962C8B-B14F-4D97-AF65-F5344CB8AC3E}">
        <p14:creationId xmlns:p14="http://schemas.microsoft.com/office/powerpoint/2010/main" val="28958787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:\JuneT norma81_2010 (1)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0" b="10958"/>
          <a:stretch/>
        </p:blipFill>
        <p:spPr bwMode="auto">
          <a:xfrm>
            <a:off x="7432963" y="1213340"/>
            <a:ext cx="3960000" cy="4320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 descr="C:\ERA5\Era5Land2023\landmap_temp062023.pn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51" t="1162" r="15133" b="13882"/>
          <a:stretch/>
        </p:blipFill>
        <p:spPr bwMode="auto">
          <a:xfrm>
            <a:off x="985421" y="991668"/>
            <a:ext cx="5924256" cy="474330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78103725"/>
      </p:ext>
    </p:extLst>
  </p:cSld>
  <p:clrMapOvr>
    <a:masterClrMapping/>
  </p:clrMapOvr>
</p:sld>
</file>

<file path=ppt/theme/theme1.xml><?xml version="1.0" encoding="utf-8"?>
<a:theme xmlns:a="http://schemas.openxmlformats.org/drawingml/2006/main" name="Basis">
  <a:themeElements>
    <a:clrScheme name="Basis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Basis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Basis</Template>
  <TotalTime>267</TotalTime>
  <Words>191</Words>
  <Application>Microsoft Office PowerPoint</Application>
  <PresentationFormat>Widescreen</PresentationFormat>
  <Paragraphs>29</Paragraphs>
  <Slides>18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Calibri</vt:lpstr>
      <vt:lpstr>Corbel</vt:lpstr>
      <vt:lpstr>Sylfaen</vt:lpstr>
      <vt:lpstr>Basis</vt:lpstr>
      <vt:lpstr>PowerPoint Presentation</vt:lpstr>
      <vt:lpstr>PowerPoint Presentation</vt:lpstr>
      <vt:lpstr>Ուսումնական այց Սլովենիայի մայրաքաղաք Լյուբլյանայում</vt:lpstr>
      <vt:lpstr>Ուսումնական այց․  </vt:lpstr>
      <vt:lpstr>PowerPoint Presentation</vt:lpstr>
      <vt:lpstr>Երաշտի տեղեկագիրն առաջ՝ </vt:lpstr>
      <vt:lpstr>Երաշտի տեղեկագիրն ուսումնական այցից հետո՝</vt:lpstr>
      <vt:lpstr>Երաշտի տեղեկագրի բովանդակությունը՝ </vt:lpstr>
      <vt:lpstr>PowerPoint Presentation</vt:lpstr>
      <vt:lpstr>PowerPoint Presentation</vt:lpstr>
      <vt:lpstr>Սելյանինովի հիդրոթերմիկ գործակից</vt:lpstr>
      <vt:lpstr>R script</vt:lpstr>
      <vt:lpstr>Տեղումների ստանդարտացված ինդեքս</vt:lpstr>
      <vt:lpstr>PowerPoint Presentation</vt:lpstr>
      <vt:lpstr>NDVI.Բուսականության նորմալացված տարբերության ինդեքս (NDVI)</vt:lpstr>
      <vt:lpstr>Բուսականության վիճակի ինդեքս (VCI)</vt:lpstr>
      <vt:lpstr>Գյուղատնտեսական սթրեսի ինդեքս(ASI)  </vt:lpstr>
      <vt:lpstr>Շնորհակալություն ուշադրության համար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User</cp:lastModifiedBy>
  <cp:revision>6</cp:revision>
  <dcterms:created xsi:type="dcterms:W3CDTF">2023-08-04T05:54:11Z</dcterms:created>
  <dcterms:modified xsi:type="dcterms:W3CDTF">2023-08-04T10:34:01Z</dcterms:modified>
</cp:coreProperties>
</file>